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embeddedFontLst>
    <p:embeddedFont>
      <p:font typeface="Knewave"/>
      <p:regular r:id="rId34"/>
    </p:embeddedFont>
    <p:embeddedFont>
      <p:font typeface="Courgette"/>
      <p:regular r:id="rId35"/>
    </p:embeddedFont>
    <p:embeddedFont>
      <p:font typeface="Lustria"/>
      <p:regular r:id="rId36"/>
    </p:embeddedFont>
    <p:embeddedFont>
      <p:font typeface="Ultra"/>
      <p:regular r:id="rId37"/>
    </p:embeddedFont>
    <p:embeddedFont>
      <p:font typeface="Caveat Brush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9" roundtripDataSignature="AMtx7mhoZjYUJvFgY+/dpdutFkecHmDT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ourgette-regular.fntdata"/><Relationship Id="rId12" Type="http://schemas.openxmlformats.org/officeDocument/2006/relationships/slide" Target="slides/slide7.xml"/><Relationship Id="rId34" Type="http://schemas.openxmlformats.org/officeDocument/2006/relationships/font" Target="fonts/Knewave-regular.fntdata"/><Relationship Id="rId15" Type="http://schemas.openxmlformats.org/officeDocument/2006/relationships/slide" Target="slides/slide10.xml"/><Relationship Id="rId37" Type="http://schemas.openxmlformats.org/officeDocument/2006/relationships/font" Target="fonts/Ultra-regular.fntdata"/><Relationship Id="rId14" Type="http://schemas.openxmlformats.org/officeDocument/2006/relationships/slide" Target="slides/slide9.xml"/><Relationship Id="rId36" Type="http://schemas.openxmlformats.org/officeDocument/2006/relationships/font" Target="fonts/Lustria-regular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CaveatBrush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da4fc9f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21da4fc9ff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226e5bc6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b226e5bc6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fbc0b78fd8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1fbc0b78fd8_1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bc0b78fd8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g1fbc0b78fd8_1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fbc0b78fd8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1fbc0b78fd8_1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fbc0b78fd8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g1fbc0b78fd8_1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2ffe26d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b2ffe26d5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b7da8f8a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ab7da8f8a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226e5bc6b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b226e5bc6b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b7da8f8a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ab7da8f8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a9645d56ff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a9645d56f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9645d56ff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a9645d56f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b044d04e80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b044d04e8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b044d04e8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g2b044d04e80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bc0b78fd8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1fbc0b78fd8_1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bc0b78fd8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1fbc0b78fd8_1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bc0b78fd8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1fbc0b78fd8_1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bc0b78fd8_1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fbc0b78fd8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9645d56f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a9645d56ff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685800" y="2365248"/>
            <a:ext cx="7772400" cy="9784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  <a:defRPr sz="54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685800" y="3352800"/>
            <a:ext cx="7772400" cy="87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type="title"/>
          </p:nvPr>
        </p:nvSpPr>
        <p:spPr>
          <a:xfrm>
            <a:off x="4805082" y="969264"/>
            <a:ext cx="3657600" cy="11612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b="0" sz="36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/>
          <p:nvPr>
            <p:ph idx="2" type="pic"/>
          </p:nvPr>
        </p:nvSpPr>
        <p:spPr>
          <a:xfrm>
            <a:off x="663388" y="510988"/>
            <a:ext cx="3657600" cy="5553636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73" name="Google Shape;73;p25"/>
          <p:cNvSpPr txBox="1"/>
          <p:nvPr>
            <p:ph idx="1" type="body"/>
          </p:nvPr>
        </p:nvSpPr>
        <p:spPr>
          <a:xfrm>
            <a:off x="4799853" y="2130552"/>
            <a:ext cx="3657600" cy="3584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685800" y="4151376"/>
            <a:ext cx="7776882" cy="10149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b="0" sz="36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/>
          <p:nvPr>
            <p:ph idx="2" type="pic"/>
          </p:nvPr>
        </p:nvSpPr>
        <p:spPr>
          <a:xfrm>
            <a:off x="1828800" y="457199"/>
            <a:ext cx="5486400" cy="3644153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80" name="Google Shape;80;p26"/>
          <p:cNvSpPr txBox="1"/>
          <p:nvPr>
            <p:ph idx="1" type="body"/>
          </p:nvPr>
        </p:nvSpPr>
        <p:spPr>
          <a:xfrm>
            <a:off x="680571" y="5181599"/>
            <a:ext cx="7776882" cy="950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oryboard">
  <p:cSld name="Storyboard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/>
          <p:nvPr>
            <p:ph type="title"/>
          </p:nvPr>
        </p:nvSpPr>
        <p:spPr>
          <a:xfrm>
            <a:off x="685800" y="4155141"/>
            <a:ext cx="7776882" cy="1013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b="0" sz="36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/>
          <p:nvPr>
            <p:ph idx="2" type="pic"/>
          </p:nvPr>
        </p:nvSpPr>
        <p:spPr>
          <a:xfrm>
            <a:off x="685800" y="457200"/>
            <a:ext cx="2331720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87" name="Google Shape;87;p27"/>
          <p:cNvSpPr txBox="1"/>
          <p:nvPr>
            <p:ph idx="1" type="body"/>
          </p:nvPr>
        </p:nvSpPr>
        <p:spPr>
          <a:xfrm>
            <a:off x="680571" y="5181599"/>
            <a:ext cx="7776882" cy="950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9pPr>
          </a:lstStyle>
          <a:p/>
        </p:txBody>
      </p:sp>
      <p:sp>
        <p:nvSpPr>
          <p:cNvPr id="88" name="Google Shape;88;p27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27"/>
          <p:cNvSpPr/>
          <p:nvPr>
            <p:ph idx="3" type="pic"/>
          </p:nvPr>
        </p:nvSpPr>
        <p:spPr>
          <a:xfrm>
            <a:off x="685800" y="2455433"/>
            <a:ext cx="2331720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92" name="Google Shape;92;p27"/>
          <p:cNvSpPr/>
          <p:nvPr>
            <p:ph idx="4" type="pic"/>
          </p:nvPr>
        </p:nvSpPr>
        <p:spPr>
          <a:xfrm>
            <a:off x="3412490" y="457200"/>
            <a:ext cx="2331720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93" name="Google Shape;93;p27"/>
          <p:cNvSpPr/>
          <p:nvPr>
            <p:ph idx="5" type="pic"/>
          </p:nvPr>
        </p:nvSpPr>
        <p:spPr>
          <a:xfrm>
            <a:off x="3412490" y="2455433"/>
            <a:ext cx="2331720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94" name="Google Shape;94;p27"/>
          <p:cNvSpPr/>
          <p:nvPr>
            <p:ph idx="6" type="pic"/>
          </p:nvPr>
        </p:nvSpPr>
        <p:spPr>
          <a:xfrm>
            <a:off x="6139180" y="457200"/>
            <a:ext cx="2331720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95" name="Google Shape;95;p27"/>
          <p:cNvSpPr/>
          <p:nvPr>
            <p:ph idx="7" type="pic"/>
          </p:nvPr>
        </p:nvSpPr>
        <p:spPr>
          <a:xfrm>
            <a:off x="6139180" y="2455433"/>
            <a:ext cx="2331720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sx="102000" rotWithShape="0" algn="ctr" sy="10200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" type="body"/>
          </p:nvPr>
        </p:nvSpPr>
        <p:spPr>
          <a:xfrm rot="5400000">
            <a:off x="2384425" y="53975"/>
            <a:ext cx="4373563" cy="7770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/>
          <p:nvPr>
            <p:ph type="title"/>
          </p:nvPr>
        </p:nvSpPr>
        <p:spPr>
          <a:xfrm rot="5400000">
            <a:off x="5166518" y="2529682"/>
            <a:ext cx="559276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" type="body"/>
          </p:nvPr>
        </p:nvSpPr>
        <p:spPr>
          <a:xfrm rot="5400000">
            <a:off x="899319" y="319882"/>
            <a:ext cx="5592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685800" y="1869141"/>
            <a:ext cx="7770813" cy="4257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ctrTitle"/>
          </p:nvPr>
        </p:nvSpPr>
        <p:spPr>
          <a:xfrm>
            <a:off x="685800" y="4267200"/>
            <a:ext cx="7772400" cy="977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subTitle"/>
          </p:nvPr>
        </p:nvSpPr>
        <p:spPr>
          <a:xfrm>
            <a:off x="685799" y="5257800"/>
            <a:ext cx="7770813" cy="874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8"/>
          <p:cNvSpPr/>
          <p:nvPr>
            <p:ph idx="2" type="pic"/>
          </p:nvPr>
        </p:nvSpPr>
        <p:spPr>
          <a:xfrm rot="-60000">
            <a:off x="2056196" y="424650"/>
            <a:ext cx="5031609" cy="337580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sx="102000" rotWithShape="0" algn="ctr" sy="10200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685800" y="990600"/>
            <a:ext cx="7770813" cy="1743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  <a:defRPr sz="54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685800" y="2756647"/>
            <a:ext cx="7770813" cy="1281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685800" y="1760538"/>
            <a:ext cx="3611880" cy="436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844733" y="1760538"/>
            <a:ext cx="3611880" cy="436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9pPr>
          </a:lstStyle>
          <a:p/>
        </p:txBody>
      </p:sp>
      <p:sp>
        <p:nvSpPr>
          <p:cNvPr id="40" name="Google Shape;40;p20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685800" y="1550895"/>
            <a:ext cx="3611880" cy="614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9pPr>
          </a:lstStyle>
          <a:p/>
        </p:txBody>
      </p:sp>
      <p:sp>
        <p:nvSpPr>
          <p:cNvPr id="46" name="Google Shape;46;p21"/>
          <p:cNvSpPr txBox="1"/>
          <p:nvPr>
            <p:ph idx="2" type="body"/>
          </p:nvPr>
        </p:nvSpPr>
        <p:spPr>
          <a:xfrm>
            <a:off x="685800" y="2438400"/>
            <a:ext cx="3611880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9pPr>
          </a:lstStyle>
          <a:p/>
        </p:txBody>
      </p:sp>
      <p:sp>
        <p:nvSpPr>
          <p:cNvPr id="47" name="Google Shape;47;p21"/>
          <p:cNvSpPr txBox="1"/>
          <p:nvPr>
            <p:ph idx="3" type="body"/>
          </p:nvPr>
        </p:nvSpPr>
        <p:spPr>
          <a:xfrm>
            <a:off x="4845526" y="1550895"/>
            <a:ext cx="3611880" cy="614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b="1" sz="1600"/>
            </a:lvl9pPr>
          </a:lstStyle>
          <a:p/>
        </p:txBody>
      </p:sp>
      <p:sp>
        <p:nvSpPr>
          <p:cNvPr id="48" name="Google Shape;48;p21"/>
          <p:cNvSpPr txBox="1"/>
          <p:nvPr>
            <p:ph idx="4" type="body"/>
          </p:nvPr>
        </p:nvSpPr>
        <p:spPr>
          <a:xfrm>
            <a:off x="4845526" y="2438400"/>
            <a:ext cx="3611880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9pPr>
          </a:lstStyle>
          <a:p/>
        </p:txBody>
      </p:sp>
      <p:sp>
        <p:nvSpPr>
          <p:cNvPr id="49" name="Google Shape;49;p21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21"/>
          <p:cNvCxnSpPr/>
          <p:nvPr/>
        </p:nvCxnSpPr>
        <p:spPr>
          <a:xfrm>
            <a:off x="786205" y="2191871"/>
            <a:ext cx="3429000" cy="1588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21"/>
          <p:cNvCxnSpPr/>
          <p:nvPr/>
        </p:nvCxnSpPr>
        <p:spPr>
          <a:xfrm>
            <a:off x="4936966" y="2191871"/>
            <a:ext cx="3429000" cy="1588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title"/>
          </p:nvPr>
        </p:nvSpPr>
        <p:spPr>
          <a:xfrm>
            <a:off x="658905" y="971550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4800600" y="457200"/>
            <a:ext cx="3657600" cy="566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9pPr>
          </a:lstStyle>
          <a:p/>
        </p:txBody>
      </p:sp>
      <p:sp>
        <p:nvSpPr>
          <p:cNvPr id="66" name="Google Shape;66;p24"/>
          <p:cNvSpPr txBox="1"/>
          <p:nvPr>
            <p:ph idx="2" type="body"/>
          </p:nvPr>
        </p:nvSpPr>
        <p:spPr>
          <a:xfrm>
            <a:off x="658905" y="2133601"/>
            <a:ext cx="36576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9pPr>
          </a:lstStyle>
          <a:p/>
        </p:txBody>
      </p:sp>
      <p:sp>
        <p:nvSpPr>
          <p:cNvPr id="67" name="Google Shape;67;p24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  <a:defRPr b="0" i="0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b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da4fc9ffa_0_0"/>
          <p:cNvSpPr txBox="1"/>
          <p:nvPr>
            <p:ph type="ctrTitle"/>
          </p:nvPr>
        </p:nvSpPr>
        <p:spPr>
          <a:xfrm>
            <a:off x="121920" y="34243"/>
            <a:ext cx="8829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What Could Go </a:t>
            </a:r>
            <a:r>
              <a:rPr i="1" lang="en-US" sz="6000">
                <a:latin typeface="Arial"/>
                <a:ea typeface="Arial"/>
                <a:cs typeface="Arial"/>
                <a:sym typeface="Arial"/>
              </a:rPr>
              <a:t>Wrong</a:t>
            </a:r>
            <a:r>
              <a:rPr i="1" lang="en-US">
                <a:latin typeface="Avenir"/>
                <a:ea typeface="Avenir"/>
                <a:cs typeface="Avenir"/>
                <a:sym typeface="Avenir"/>
              </a:rPr>
              <a:t>?</a:t>
            </a:r>
            <a:endParaRPr i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3" name="Google Shape;113;g21da4fc9ffa_0_0"/>
          <p:cNvSpPr txBox="1"/>
          <p:nvPr>
            <p:ph idx="1" type="subTitle"/>
          </p:nvPr>
        </p:nvSpPr>
        <p:spPr>
          <a:xfrm>
            <a:off x="304800" y="1514916"/>
            <a:ext cx="8473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stria"/>
              <a:buNone/>
            </a:pPr>
            <a:r>
              <a:rPr i="1" lang="en-US" sz="2100"/>
              <a:t>The Simple Question Your Students Can Build a Story Around</a:t>
            </a:r>
            <a:endParaRPr i="1" sz="2100"/>
          </a:p>
        </p:txBody>
      </p:sp>
      <p:sp>
        <p:nvSpPr>
          <p:cNvPr id="114" name="Google Shape;114;g21da4fc9ffa_0_0"/>
          <p:cNvSpPr txBox="1"/>
          <p:nvPr/>
        </p:nvSpPr>
        <p:spPr>
          <a:xfrm>
            <a:off x="294638" y="5974755"/>
            <a:ext cx="855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Robin Pawlak</a:t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15" name="Google Shape;115;g21da4fc9ffa_0_0"/>
          <p:cNvSpPr/>
          <p:nvPr/>
        </p:nvSpPr>
        <p:spPr>
          <a:xfrm>
            <a:off x="50" y="2480175"/>
            <a:ext cx="9281700" cy="4028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Lustria"/>
              <a:buNone/>
            </a:pPr>
            <a:r>
              <a:t/>
            </a:r>
            <a:endParaRPr b="1" i="0" sz="3600" u="none" cap="none" strike="noStrike">
              <a:solidFill>
                <a:srgbClr val="FF8033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16" name="Google Shape;116;g21da4fc9ff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" y="5974747"/>
            <a:ext cx="9143999" cy="88750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1da4fc9ffa_0_0"/>
          <p:cNvSpPr/>
          <p:nvPr/>
        </p:nvSpPr>
        <p:spPr>
          <a:xfrm>
            <a:off x="5192150" y="4584200"/>
            <a:ext cx="3842400" cy="581100"/>
          </a:xfrm>
          <a:prstGeom prst="rect">
            <a:avLst/>
          </a:prstGeom>
          <a:solidFill>
            <a:srgbClr val="40404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1da4fc9ffa_0_0"/>
          <p:cNvSpPr/>
          <p:nvPr/>
        </p:nvSpPr>
        <p:spPr>
          <a:xfrm>
            <a:off x="7729775" y="5228800"/>
            <a:ext cx="510600" cy="887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1da4fc9ffa_0_0"/>
          <p:cNvSpPr/>
          <p:nvPr/>
        </p:nvSpPr>
        <p:spPr>
          <a:xfrm>
            <a:off x="7210625" y="6213550"/>
            <a:ext cx="1548900" cy="4581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1da4fc9ffa_0_0"/>
          <p:cNvSpPr txBox="1"/>
          <p:nvPr/>
        </p:nvSpPr>
        <p:spPr>
          <a:xfrm>
            <a:off x="5192150" y="2995888"/>
            <a:ext cx="6885000" cy="22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04040"/>
                </a:solidFill>
                <a:latin typeface="Lustria"/>
                <a:ea typeface="Lustria"/>
                <a:cs typeface="Lustria"/>
                <a:sym typeface="Lustria"/>
              </a:rPr>
              <a:t>Download </a:t>
            </a:r>
            <a:endParaRPr sz="2800">
              <a:solidFill>
                <a:srgbClr val="404040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04040"/>
                </a:solidFill>
                <a:latin typeface="Lustria"/>
                <a:ea typeface="Lustria"/>
                <a:cs typeface="Lustria"/>
                <a:sym typeface="Lustria"/>
              </a:rPr>
              <a:t>handouts </a:t>
            </a:r>
            <a:endParaRPr sz="2800">
              <a:solidFill>
                <a:srgbClr val="404040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Lustria"/>
              <a:buNone/>
            </a:pPr>
            <a:r>
              <a:rPr lang="en-US" sz="2800">
                <a:solidFill>
                  <a:srgbClr val="404040"/>
                </a:solidFill>
                <a:latin typeface="Lustria"/>
                <a:ea typeface="Lustria"/>
                <a:cs typeface="Lustria"/>
                <a:sym typeface="Lustria"/>
              </a:rPr>
              <a:t>and slides at</a:t>
            </a:r>
            <a:r>
              <a:rPr lang="en-US" sz="3000">
                <a:solidFill>
                  <a:srgbClr val="404040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br>
              <a:rPr lang="en-US" sz="3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</a:br>
            <a:r>
              <a:rPr lang="en-US" sz="3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b="1" i="1" lang="en-US" sz="3400">
                <a:solidFill>
                  <a:srgbClr val="FF8033"/>
                </a:solidFill>
                <a:latin typeface="Lustria"/>
                <a:ea typeface="Lustria"/>
                <a:cs typeface="Lustria"/>
                <a:sym typeface="Lustria"/>
              </a:rPr>
              <a:t>robinpawlak.com</a:t>
            </a:r>
            <a:endParaRPr i="1" sz="120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21" name="Google Shape;121;g21da4fc9ff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200" y="2882326"/>
            <a:ext cx="3889800" cy="25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b="1" lang="en-US" sz="5400"/>
              <a:t>Step 2</a:t>
            </a:r>
            <a:endParaRPr i="1" sz="5400"/>
          </a:p>
        </p:txBody>
      </p:sp>
      <p:sp>
        <p:nvSpPr>
          <p:cNvPr id="192" name="Google Shape;192;p7"/>
          <p:cNvSpPr txBox="1"/>
          <p:nvPr>
            <p:ph idx="1" type="body"/>
          </p:nvPr>
        </p:nvSpPr>
        <p:spPr>
          <a:xfrm>
            <a:off x="925100" y="1869141"/>
            <a:ext cx="7770813" cy="1406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Char char="•"/>
            </a:pPr>
            <a:r>
              <a:rPr lang="en-US" sz="4000"/>
              <a:t>2</a:t>
            </a:r>
            <a:r>
              <a:rPr baseline="30000" lang="en-US" sz="4000"/>
              <a:t>nd</a:t>
            </a:r>
            <a:r>
              <a:rPr lang="en-US" sz="4000"/>
              <a:t> round of </a:t>
            </a:r>
            <a:r>
              <a:rPr b="1" lang="en-US" sz="4000"/>
              <a:t>brainstorming</a:t>
            </a:r>
            <a:r>
              <a:rPr lang="en-US" sz="4000"/>
              <a:t>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193" name="Google Shape;193;p7"/>
          <p:cNvSpPr txBox="1"/>
          <p:nvPr/>
        </p:nvSpPr>
        <p:spPr>
          <a:xfrm>
            <a:off x="4309418" y="3276000"/>
            <a:ext cx="41472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Students create their </a:t>
            </a:r>
            <a:r>
              <a:rPr b="1" lang="en-US" sz="3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inciting incident</a:t>
            </a:r>
            <a:r>
              <a:rPr lang="en-US" sz="3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by asking</a:t>
            </a:r>
            <a:r>
              <a:rPr b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the question, </a:t>
            </a:r>
            <a:r>
              <a:rPr i="1" lang="en-US" sz="46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</a:t>
            </a:r>
            <a:r>
              <a:rPr b="0" i="1" lang="en-US" sz="4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hat could go wrong?</a:t>
            </a:r>
            <a:endParaRPr b="0" i="1" sz="4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503720" y="4471386"/>
            <a:ext cx="2581800" cy="1890300"/>
          </a:xfrm>
          <a:prstGeom prst="rect">
            <a:avLst/>
          </a:prstGeom>
          <a:gradFill>
            <a:gsLst>
              <a:gs pos="0">
                <a:srgbClr val="00426E"/>
              </a:gs>
              <a:gs pos="50000">
                <a:srgbClr val="0183DC"/>
              </a:gs>
              <a:gs pos="100000">
                <a:srgbClr val="33ABFF"/>
              </a:gs>
            </a:gsLst>
            <a:lin ang="16200000" scaled="0"/>
          </a:gradFill>
          <a:ln cap="flat" cmpd="sng" w="9525">
            <a:solidFill>
              <a:srgbClr val="1782CC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sx="104000" rotWithShape="0" algn="br" dir="2100000" dist="50800" sy="104000">
              <a:srgbClr val="000000">
                <a:alpha val="5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descr="thought-2123970__480.jpg" id="195" name="Google Shape;1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4647871"/>
            <a:ext cx="2183555" cy="1518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 sz="5400"/>
              <a:t>Example:</a:t>
            </a:r>
            <a:endParaRPr sz="5400"/>
          </a:p>
        </p:txBody>
      </p:sp>
      <p:sp>
        <p:nvSpPr>
          <p:cNvPr id="201" name="Google Shape;201;p8"/>
          <p:cNvSpPr txBox="1"/>
          <p:nvPr>
            <p:ph idx="1" type="body"/>
          </p:nvPr>
        </p:nvSpPr>
        <p:spPr>
          <a:xfrm>
            <a:off x="685800" y="1869141"/>
            <a:ext cx="7770813" cy="1229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Char char="•"/>
            </a:pPr>
            <a:r>
              <a:rPr lang="en-US" sz="4000"/>
              <a:t>Making a meal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1751107" y="3532097"/>
            <a:ext cx="41853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What Could </a:t>
            </a:r>
            <a:endParaRPr b="0" i="0" sz="36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Go </a:t>
            </a:r>
            <a:r>
              <a:rPr b="0" i="1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Wrong</a:t>
            </a:r>
            <a:r>
              <a:rPr b="0" i="1" lang="en-US" sz="3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b="0" i="0" sz="3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descr="ramsay.jpg" id="203" name="Google Shape;2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1398" y="3841537"/>
            <a:ext cx="3691530" cy="245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 sz="5400"/>
              <a:t>Step 3</a:t>
            </a:r>
            <a:endParaRPr sz="5400"/>
          </a:p>
        </p:txBody>
      </p:sp>
      <p:sp>
        <p:nvSpPr>
          <p:cNvPr id="209" name="Google Shape;209;p9"/>
          <p:cNvSpPr txBox="1"/>
          <p:nvPr>
            <p:ph idx="1" type="body"/>
          </p:nvPr>
        </p:nvSpPr>
        <p:spPr>
          <a:xfrm>
            <a:off x="925100" y="1869141"/>
            <a:ext cx="7770813" cy="1406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Char char="•"/>
            </a:pPr>
            <a:r>
              <a:rPr lang="en-US" sz="4000"/>
              <a:t>Students </a:t>
            </a:r>
            <a:r>
              <a:rPr b="1" lang="en-US" sz="4000"/>
              <a:t>develop</a:t>
            </a:r>
            <a:r>
              <a:rPr lang="en-US" sz="4000"/>
              <a:t> 1 idea.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1921081" y="3049001"/>
            <a:ext cx="6276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Make the problem bigger</a:t>
            </a:r>
            <a:endParaRPr b="0" i="1" sz="30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2665099" y="3694195"/>
            <a:ext cx="62040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rgbClr val="D8D8D8"/>
                </a:solidFill>
                <a:latin typeface="Lustria"/>
                <a:ea typeface="Lustria"/>
                <a:cs typeface="Lustria"/>
                <a:sym typeface="Lustria"/>
              </a:rPr>
              <a:t>Foolish decisions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i="1" lang="en-US" sz="2800">
                <a:solidFill>
                  <a:srgbClr val="D8D8D8"/>
                </a:solidFill>
                <a:latin typeface="Lustria"/>
                <a:ea typeface="Lustria"/>
                <a:cs typeface="Lustria"/>
                <a:sym typeface="Lustria"/>
              </a:rPr>
              <a:t>Added challenges</a:t>
            </a:r>
            <a:endParaRPr sz="2800"/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i="1" lang="en-US" sz="2800">
                <a:solidFill>
                  <a:srgbClr val="D8D8D8"/>
                </a:solidFill>
                <a:latin typeface="Lustria"/>
                <a:ea typeface="Lustria"/>
                <a:cs typeface="Lustria"/>
                <a:sym typeface="Lustria"/>
              </a:rPr>
              <a:t>Failed attempts to solve problem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rgbClr val="D8D8D8"/>
                </a:solidFill>
                <a:latin typeface="Lustria"/>
                <a:ea typeface="Lustria"/>
                <a:cs typeface="Lustria"/>
                <a:sym typeface="Lustria"/>
              </a:rPr>
              <a:t>Conflicts between characters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rgbClr val="D8D8D8"/>
                </a:solidFill>
                <a:latin typeface="Lustria"/>
                <a:ea typeface="Lustria"/>
                <a:cs typeface="Lustria"/>
                <a:sym typeface="Lustria"/>
              </a:rPr>
              <a:t>Increase consequences</a:t>
            </a:r>
            <a:endParaRPr b="0" i="1" sz="2800" u="none" cap="none" strike="noStrike">
              <a:solidFill>
                <a:srgbClr val="D8D8D8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 sz="5400"/>
              <a:t>Example:</a:t>
            </a:r>
            <a:endParaRPr sz="5400"/>
          </a:p>
        </p:txBody>
      </p:sp>
      <p:sp>
        <p:nvSpPr>
          <p:cNvPr id="217" name="Google Shape;217;p10"/>
          <p:cNvSpPr txBox="1"/>
          <p:nvPr>
            <p:ph idx="1" type="body"/>
          </p:nvPr>
        </p:nvSpPr>
        <p:spPr>
          <a:xfrm>
            <a:off x="685800" y="1869141"/>
            <a:ext cx="7770813" cy="1229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Char char="•"/>
            </a:pPr>
            <a:r>
              <a:rPr lang="en-US" sz="4000"/>
              <a:t>Making a meal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t/>
            </a:r>
            <a:endParaRPr/>
          </a:p>
        </p:txBody>
      </p:sp>
      <p:pic>
        <p:nvPicPr>
          <p:cNvPr descr="ramsay.jpg" id="218" name="Google Shape;2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1398" y="3841537"/>
            <a:ext cx="3691530" cy="245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1587541" y="3189654"/>
            <a:ext cx="3213569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How can we make the problem </a:t>
            </a:r>
            <a:r>
              <a:rPr b="0" i="0" lang="en-US" sz="5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bigger</a:t>
            </a:r>
            <a:r>
              <a:rPr b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?</a:t>
            </a:r>
            <a:endParaRPr b="0" i="0" sz="32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226e5bc6b_1_0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 sz="5400">
                <a:solidFill>
                  <a:srgbClr val="706B6B"/>
                </a:solidFill>
              </a:rPr>
              <a:t>Example:</a:t>
            </a:r>
            <a:endParaRPr sz="5400">
              <a:solidFill>
                <a:srgbClr val="706B6B"/>
              </a:solidFill>
            </a:endParaRPr>
          </a:p>
        </p:txBody>
      </p:sp>
      <p:sp>
        <p:nvSpPr>
          <p:cNvPr id="225" name="Google Shape;225;gb226e5bc6b_1_0"/>
          <p:cNvSpPr txBox="1"/>
          <p:nvPr>
            <p:ph idx="1" type="body"/>
          </p:nvPr>
        </p:nvSpPr>
        <p:spPr>
          <a:xfrm>
            <a:off x="685800" y="1869141"/>
            <a:ext cx="77709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6B6B"/>
              </a:buClr>
              <a:buSzPts val="4000"/>
              <a:buFont typeface="Lustria"/>
              <a:buChar char="•"/>
            </a:pPr>
            <a:r>
              <a:rPr lang="en-US" sz="4000">
                <a:solidFill>
                  <a:srgbClr val="706B6B"/>
                </a:solidFill>
              </a:rPr>
              <a:t>Making a meal</a:t>
            </a:r>
            <a:endParaRPr>
              <a:solidFill>
                <a:srgbClr val="706B6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t/>
            </a:r>
            <a:endParaRPr/>
          </a:p>
        </p:txBody>
      </p:sp>
      <p:pic>
        <p:nvPicPr>
          <p:cNvPr descr="ramsay.jpg" id="226" name="Google Shape;226;gb226e5bc6b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1398" y="3841537"/>
            <a:ext cx="3691530" cy="245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b226e5bc6b_1_0"/>
          <p:cNvSpPr txBox="1"/>
          <p:nvPr/>
        </p:nvSpPr>
        <p:spPr>
          <a:xfrm>
            <a:off x="1587541" y="3189654"/>
            <a:ext cx="32136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How can we make the problem </a:t>
            </a:r>
            <a:r>
              <a:rPr b="0" i="0" lang="en-US" sz="5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bigger</a:t>
            </a:r>
            <a:r>
              <a:rPr b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?</a:t>
            </a:r>
            <a:endParaRPr b="0" i="0" sz="32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8" name="Google Shape;228;gb226e5bc6b_1_0"/>
          <p:cNvSpPr txBox="1"/>
          <p:nvPr/>
        </p:nvSpPr>
        <p:spPr>
          <a:xfrm>
            <a:off x="4801150" y="368425"/>
            <a:ext cx="4141800" cy="29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1" lang="en-US" sz="23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Foolish decisions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i="1" lang="en-US" sz="23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Added challenges</a:t>
            </a:r>
            <a:endParaRPr i="1" sz="23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b="0" i="1" lang="en-US" sz="23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Failed attempts to solve problem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b="0" i="1" lang="en-US" sz="23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Conflicts between characters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b="0" i="1" lang="en-US" sz="23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Increase consequences</a:t>
            </a:r>
            <a:endParaRPr b="0" i="0" sz="9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bc0b78fd8_1_88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/>
              <a:t>Plot Structure</a:t>
            </a:r>
            <a:endParaRPr/>
          </a:p>
        </p:txBody>
      </p:sp>
      <p:pic>
        <p:nvPicPr>
          <p:cNvPr id="234" name="Google Shape;234;g1fbc0b78fd8_1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900" y="1398494"/>
            <a:ext cx="6156684" cy="500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1fbc0b78fd8_1_88"/>
          <p:cNvSpPr/>
          <p:nvPr/>
        </p:nvSpPr>
        <p:spPr>
          <a:xfrm>
            <a:off x="2977025" y="1471325"/>
            <a:ext cx="1847100" cy="1174800"/>
          </a:xfrm>
          <a:prstGeom prst="rect">
            <a:avLst/>
          </a:prstGeom>
          <a:solidFill>
            <a:srgbClr val="2B2BF9"/>
          </a:solidFill>
          <a:ln cap="flat" cmpd="sng" w="9525">
            <a:solidFill>
              <a:srgbClr val="2B2B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fbc0b78fd8_1_88"/>
          <p:cNvSpPr txBox="1"/>
          <p:nvPr/>
        </p:nvSpPr>
        <p:spPr>
          <a:xfrm>
            <a:off x="2977025" y="1527725"/>
            <a:ext cx="1847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OKAY, 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NOW</a:t>
            </a:r>
            <a:r>
              <a:rPr b="1" lang="en-US" sz="1800">
                <a:solidFill>
                  <a:schemeClr val="lt1"/>
                </a:solidFill>
              </a:rPr>
              <a:t> </a:t>
            </a:r>
            <a:r>
              <a:rPr b="1" lang="en-US" sz="1900">
                <a:solidFill>
                  <a:schemeClr val="lt1"/>
                </a:solidFill>
              </a:rPr>
              <a:t>YOU’</a:t>
            </a:r>
            <a:r>
              <a:rPr b="1" lang="en-US" sz="1900">
                <a:solidFill>
                  <a:schemeClr val="lt1"/>
                </a:solidFill>
              </a:rPr>
              <a:t>RE HERE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237" name="Google Shape;237;g1fbc0b78fd8_1_88"/>
          <p:cNvSpPr/>
          <p:nvPr/>
        </p:nvSpPr>
        <p:spPr>
          <a:xfrm rot="-1431908">
            <a:off x="2465774" y="2595322"/>
            <a:ext cx="4212464" cy="480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B2BF9"/>
          </a:solidFill>
          <a:ln cap="flat" cmpd="sng" w="9525">
            <a:solidFill>
              <a:srgbClr val="2B2B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fbc0b78fd8_1_88"/>
          <p:cNvSpPr/>
          <p:nvPr/>
        </p:nvSpPr>
        <p:spPr>
          <a:xfrm>
            <a:off x="1543850" y="1470325"/>
            <a:ext cx="1260300" cy="37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fbc0b78fd8_1_96"/>
          <p:cNvSpPr/>
          <p:nvPr/>
        </p:nvSpPr>
        <p:spPr>
          <a:xfrm>
            <a:off x="1156938" y="219600"/>
            <a:ext cx="6830100" cy="6418800"/>
          </a:xfrm>
          <a:prstGeom prst="rect">
            <a:avLst/>
          </a:prstGeom>
          <a:solidFill>
            <a:srgbClr val="0876F4"/>
          </a:solidFill>
          <a:ln cap="flat" cmpd="sng" w="9525">
            <a:solidFill>
              <a:srgbClr val="1782CC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sx="104000" rotWithShape="0" algn="br" dir="2100000" dist="50800" sy="104000">
              <a:srgbClr val="000000">
                <a:alpha val="5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44" name="Google Shape;244;g1fbc0b78fd8_1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725" y="1738375"/>
            <a:ext cx="6078552" cy="45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fbc0b78fd8_1_96"/>
          <p:cNvSpPr txBox="1"/>
          <p:nvPr/>
        </p:nvSpPr>
        <p:spPr>
          <a:xfrm>
            <a:off x="1156950" y="565350"/>
            <a:ext cx="6830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Students Record</a:t>
            </a:r>
            <a:endParaRPr b="1" sz="44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6" name="Google Shape;246;g1fbc0b78fd8_1_96"/>
          <p:cNvSpPr/>
          <p:nvPr/>
        </p:nvSpPr>
        <p:spPr>
          <a:xfrm>
            <a:off x="6293700" y="2952750"/>
            <a:ext cx="924000" cy="158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1fbc0b78fd8_1_96"/>
          <p:cNvSpPr/>
          <p:nvPr/>
        </p:nvSpPr>
        <p:spPr>
          <a:xfrm>
            <a:off x="5569200" y="2595300"/>
            <a:ext cx="1757400" cy="7743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fbc0b78fd8_1_96"/>
          <p:cNvSpPr txBox="1"/>
          <p:nvPr/>
        </p:nvSpPr>
        <p:spPr>
          <a:xfrm>
            <a:off x="6229650" y="2831700"/>
            <a:ext cx="17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2 or 3 times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 sz="5400"/>
              <a:t>Step 4</a:t>
            </a:r>
            <a:endParaRPr sz="5400"/>
          </a:p>
        </p:txBody>
      </p:sp>
      <p:sp>
        <p:nvSpPr>
          <p:cNvPr id="254" name="Google Shape;254;p11"/>
          <p:cNvSpPr txBox="1"/>
          <p:nvPr>
            <p:ph idx="1" type="body"/>
          </p:nvPr>
        </p:nvSpPr>
        <p:spPr>
          <a:xfrm>
            <a:off x="925100" y="1559404"/>
            <a:ext cx="7770813" cy="205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Char char="•"/>
            </a:pPr>
            <a:r>
              <a:rPr lang="en-US" sz="4000"/>
              <a:t>Students </a:t>
            </a:r>
            <a:r>
              <a:rPr b="1" lang="en-US" sz="4000"/>
              <a:t>brainstorm</a:t>
            </a:r>
            <a:r>
              <a:rPr lang="en-US" sz="4000"/>
              <a:t> ways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None/>
            </a:pPr>
            <a:r>
              <a:rPr lang="en-US" sz="4000"/>
              <a:t>     to resolve the problem.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433202" y="4124891"/>
            <a:ext cx="3160402" cy="2378033"/>
          </a:xfrm>
          <a:prstGeom prst="rect">
            <a:avLst/>
          </a:prstGeom>
          <a:gradFill>
            <a:gsLst>
              <a:gs pos="0">
                <a:srgbClr val="00426E"/>
              </a:gs>
              <a:gs pos="50000">
                <a:srgbClr val="0183DC"/>
              </a:gs>
              <a:gs pos="100000">
                <a:srgbClr val="33ABFF"/>
              </a:gs>
            </a:gsLst>
            <a:lin ang="16200000" scaled="0"/>
          </a:gradFill>
          <a:ln cap="flat" cmpd="sng" w="9525">
            <a:solidFill>
              <a:srgbClr val="1782CC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sx="104000" rotWithShape="0" algn="br" dir="2100000" dist="50800" sy="104000">
              <a:srgbClr val="000000">
                <a:alpha val="5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descr="thought-2123970__480.jpg" id="256" name="Google Shape;2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882" y="4380852"/>
            <a:ext cx="2749169" cy="191246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/>
          <p:nvPr/>
        </p:nvSpPr>
        <p:spPr>
          <a:xfrm>
            <a:off x="4351725" y="4085713"/>
            <a:ext cx="46683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Char char="•"/>
            </a:pPr>
            <a:r>
              <a:rPr i="1" lang="en-US" sz="2600">
                <a:solidFill>
                  <a:srgbClr val="D8D8D8"/>
                </a:solidFill>
                <a:latin typeface="Lustria"/>
                <a:ea typeface="Lustria"/>
                <a:cs typeface="Lustria"/>
                <a:sym typeface="Lustria"/>
              </a:rPr>
              <a:t>Success</a:t>
            </a:r>
            <a:endParaRPr b="0" i="1" sz="2600" u="none" cap="none" strike="noStrike">
              <a:solidFill>
                <a:srgbClr val="D8D8D8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279400" lvl="0" marL="28575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600"/>
              <a:buChar char="•"/>
            </a:pPr>
            <a:r>
              <a:rPr i="1" lang="en-US" sz="2600">
                <a:solidFill>
                  <a:srgbClr val="D8D8D8"/>
                </a:solidFill>
                <a:latin typeface="Lustria"/>
                <a:ea typeface="Lustria"/>
                <a:cs typeface="Lustria"/>
                <a:sym typeface="Lustria"/>
              </a:rPr>
              <a:t>Temporary s</a:t>
            </a:r>
            <a:r>
              <a:rPr i="1" lang="en-US" sz="2600">
                <a:solidFill>
                  <a:srgbClr val="D8D8D8"/>
                </a:solidFill>
                <a:latin typeface="Lustria"/>
                <a:ea typeface="Lustria"/>
                <a:cs typeface="Lustria"/>
                <a:sym typeface="Lustria"/>
              </a:rPr>
              <a:t>uccess (new/repeat problem)</a:t>
            </a:r>
            <a:endParaRPr b="0" i="1" sz="2600" u="none" cap="none" strike="noStrike">
              <a:solidFill>
                <a:srgbClr val="D8D8D8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Char char="•"/>
            </a:pPr>
            <a:r>
              <a:rPr b="0" i="1" lang="en-US" sz="2600" u="none" cap="none" strike="noStrike">
                <a:solidFill>
                  <a:srgbClr val="D8D8D8"/>
                </a:solidFill>
                <a:latin typeface="Lustria"/>
                <a:ea typeface="Lustria"/>
                <a:cs typeface="Lustria"/>
                <a:sym typeface="Lustria"/>
              </a:rPr>
              <a:t>Fail/alternate approach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Char char="•"/>
            </a:pPr>
            <a:r>
              <a:rPr b="0" i="1" lang="en-US" sz="2600" u="none" cap="none" strike="noStrike">
                <a:solidFill>
                  <a:srgbClr val="D8D8D8"/>
                </a:solidFill>
                <a:latin typeface="Lustria"/>
                <a:ea typeface="Lustria"/>
                <a:cs typeface="Lustria"/>
                <a:sym typeface="Lustria"/>
              </a:rPr>
              <a:t>Fail/give up</a:t>
            </a:r>
            <a:endParaRPr b="0" i="1" sz="2600" u="none" cap="none" strike="noStrike">
              <a:solidFill>
                <a:srgbClr val="D8D8D8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Char char="•"/>
            </a:pPr>
            <a:r>
              <a:rPr b="0" i="1" lang="en-US" sz="2600" u="none" cap="none" strike="noStrike">
                <a:solidFill>
                  <a:srgbClr val="D8D8D8"/>
                </a:solidFill>
                <a:latin typeface="Lustria"/>
                <a:ea typeface="Lustria"/>
                <a:cs typeface="Lustria"/>
                <a:sym typeface="Lustria"/>
              </a:rPr>
              <a:t>Twist</a:t>
            </a:r>
            <a:endParaRPr b="0" i="1" sz="2600" u="none" cap="none" strike="noStrike">
              <a:solidFill>
                <a:srgbClr val="D8D8D8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4433100" y="3491725"/>
            <a:ext cx="291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Suggestions:</a:t>
            </a:r>
            <a:endParaRPr b="0" i="0" sz="2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fbc0b78fd8_1_111"/>
          <p:cNvSpPr txBox="1"/>
          <p:nvPr>
            <p:ph type="title"/>
          </p:nvPr>
        </p:nvSpPr>
        <p:spPr>
          <a:xfrm>
            <a:off x="686550" y="-2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 sz="5400"/>
              <a:t>Step 5</a:t>
            </a:r>
            <a:endParaRPr sz="5400"/>
          </a:p>
        </p:txBody>
      </p:sp>
      <p:sp>
        <p:nvSpPr>
          <p:cNvPr id="264" name="Google Shape;264;g1fbc0b78fd8_1_111"/>
          <p:cNvSpPr txBox="1"/>
          <p:nvPr>
            <p:ph idx="1" type="body"/>
          </p:nvPr>
        </p:nvSpPr>
        <p:spPr>
          <a:xfrm>
            <a:off x="948550" y="1313229"/>
            <a:ext cx="7770900" cy="20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Char char="•"/>
            </a:pPr>
            <a:r>
              <a:rPr lang="en-US" sz="4000"/>
              <a:t>Students </a:t>
            </a:r>
            <a:r>
              <a:rPr b="1" lang="en-US" sz="4000"/>
              <a:t>brainstorm</a:t>
            </a:r>
            <a:r>
              <a:rPr lang="en-US" sz="4000"/>
              <a:t> endings.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265" name="Google Shape;265;g1fbc0b78fd8_1_111"/>
          <p:cNvSpPr/>
          <p:nvPr/>
        </p:nvSpPr>
        <p:spPr>
          <a:xfrm>
            <a:off x="1406775" y="2331275"/>
            <a:ext cx="6951600" cy="4233600"/>
          </a:xfrm>
          <a:prstGeom prst="rect">
            <a:avLst/>
          </a:prstGeom>
          <a:gradFill>
            <a:gsLst>
              <a:gs pos="0">
                <a:srgbClr val="00426E"/>
              </a:gs>
              <a:gs pos="50000">
                <a:srgbClr val="0183DC"/>
              </a:gs>
              <a:gs pos="100000">
                <a:srgbClr val="33ABFF"/>
              </a:gs>
            </a:gsLst>
            <a:lin ang="16200038" scaled="0"/>
          </a:gradFill>
          <a:ln cap="flat" cmpd="sng" w="9525">
            <a:solidFill>
              <a:srgbClr val="1782CC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sx="104000" rotWithShape="0" algn="br" dir="2100000" dist="50800" sy="104000">
              <a:srgbClr val="000000">
                <a:alpha val="5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66" name="Google Shape;266;g1fbc0b78fd8_1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012" y="2497274"/>
            <a:ext cx="6627126" cy="390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1fbc0b78fd8_1_111"/>
          <p:cNvSpPr/>
          <p:nvPr/>
        </p:nvSpPr>
        <p:spPr>
          <a:xfrm>
            <a:off x="2403200" y="2778375"/>
            <a:ext cx="1934400" cy="417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fbc0b78fd8_1_111"/>
          <p:cNvSpPr/>
          <p:nvPr/>
        </p:nvSpPr>
        <p:spPr>
          <a:xfrm>
            <a:off x="1781900" y="3656825"/>
            <a:ext cx="3177000" cy="1582500"/>
          </a:xfrm>
          <a:prstGeom prst="ellipse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fbc0b78fd8_1_111"/>
          <p:cNvSpPr txBox="1"/>
          <p:nvPr/>
        </p:nvSpPr>
        <p:spPr>
          <a:xfrm>
            <a:off x="2403200" y="2725575"/>
            <a:ext cx="1934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ltra"/>
                <a:ea typeface="Ultra"/>
                <a:cs typeface="Ultra"/>
                <a:sym typeface="Ultra"/>
              </a:rPr>
              <a:t>5 - Ending</a:t>
            </a:r>
            <a:endParaRPr sz="2200"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fbc0b78fd8_1_124"/>
          <p:cNvSpPr txBox="1"/>
          <p:nvPr>
            <p:ph type="title"/>
          </p:nvPr>
        </p:nvSpPr>
        <p:spPr>
          <a:xfrm>
            <a:off x="686550" y="-2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 sz="5400"/>
              <a:t>Step 5: </a:t>
            </a:r>
            <a:r>
              <a:rPr i="1" lang="en-US" sz="5400"/>
              <a:t>Endings</a:t>
            </a:r>
            <a:endParaRPr i="1" sz="5400"/>
          </a:p>
        </p:txBody>
      </p:sp>
      <p:sp>
        <p:nvSpPr>
          <p:cNvPr id="275" name="Google Shape;275;g1fbc0b78fd8_1_124"/>
          <p:cNvSpPr txBox="1"/>
          <p:nvPr>
            <p:ph idx="1" type="body"/>
          </p:nvPr>
        </p:nvSpPr>
        <p:spPr>
          <a:xfrm>
            <a:off x="455950" y="1869675"/>
            <a:ext cx="2642700" cy="4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How do things end up for the characters? </a:t>
            </a:r>
            <a:endParaRPr sz="2600"/>
          </a:p>
          <a:p>
            <a:pPr indent="0" lvl="0" marL="57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82"/>
          </a:p>
          <a:p>
            <a:pPr indent="0" lvl="0" marL="57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What does “ordinary life” look like for them now?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276" name="Google Shape;276;g1fbc0b78fd8_1_124"/>
          <p:cNvSpPr/>
          <p:nvPr/>
        </p:nvSpPr>
        <p:spPr>
          <a:xfrm>
            <a:off x="3098650" y="1818425"/>
            <a:ext cx="5817300" cy="4515900"/>
          </a:xfrm>
          <a:prstGeom prst="rect">
            <a:avLst/>
          </a:prstGeom>
          <a:solidFill>
            <a:srgbClr val="0876F4"/>
          </a:solidFill>
          <a:ln cap="flat" cmpd="sng" w="9525">
            <a:solidFill>
              <a:srgbClr val="178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77" name="Google Shape;277;g1fbc0b78fd8_1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888" y="1869675"/>
            <a:ext cx="5728827" cy="4413399"/>
          </a:xfrm>
          <a:prstGeom prst="rect">
            <a:avLst/>
          </a:prstGeom>
          <a:noFill/>
          <a:ln cap="flat" cmpd="sng" w="9525">
            <a:solidFill>
              <a:srgbClr val="1782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2ffe26d54_0_0"/>
          <p:cNvSpPr txBox="1"/>
          <p:nvPr>
            <p:ph type="title"/>
          </p:nvPr>
        </p:nvSpPr>
        <p:spPr>
          <a:xfrm>
            <a:off x="0" y="121023"/>
            <a:ext cx="91440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/>
              <a:t>“I don’t know what to write!”</a:t>
            </a:r>
            <a:endParaRPr/>
          </a:p>
        </p:txBody>
      </p:sp>
      <p:pic>
        <p:nvPicPr>
          <p:cNvPr descr="mountaineering-2124113__480.jpg" id="127" name="Google Shape;127;gb2ffe26d5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489" y="1680660"/>
            <a:ext cx="6907748" cy="4605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 sz="5400"/>
              <a:t>Step 6</a:t>
            </a:r>
            <a:endParaRPr sz="5400"/>
          </a:p>
        </p:txBody>
      </p:sp>
      <p:sp>
        <p:nvSpPr>
          <p:cNvPr id="283" name="Google Shape;283;p12"/>
          <p:cNvSpPr txBox="1"/>
          <p:nvPr>
            <p:ph idx="1" type="body"/>
          </p:nvPr>
        </p:nvSpPr>
        <p:spPr>
          <a:xfrm>
            <a:off x="925100" y="1869141"/>
            <a:ext cx="7770813" cy="1406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Char char="•"/>
            </a:pPr>
            <a:r>
              <a:rPr lang="en-US" sz="4000"/>
              <a:t>Students </a:t>
            </a:r>
            <a:r>
              <a:rPr b="1" lang="en-US" sz="4000"/>
              <a:t>write </a:t>
            </a:r>
            <a:r>
              <a:rPr lang="en-US" sz="4000"/>
              <a:t>the story!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/>
              <a:t>     </a:t>
            </a:r>
            <a:endParaRPr/>
          </a:p>
        </p:txBody>
      </p:sp>
      <p:pic>
        <p:nvPicPr>
          <p:cNvPr descr="kids-1093758__480.jpg" id="284" name="Google Shape;2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5146" y="3023680"/>
            <a:ext cx="4491467" cy="299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 sz="5400"/>
              <a:t>Where to Begin?</a:t>
            </a:r>
            <a:endParaRPr sz="5400"/>
          </a:p>
        </p:txBody>
      </p:sp>
      <p:sp>
        <p:nvSpPr>
          <p:cNvPr id="290" name="Google Shape;290;p13"/>
          <p:cNvSpPr txBox="1"/>
          <p:nvPr>
            <p:ph idx="1" type="body"/>
          </p:nvPr>
        </p:nvSpPr>
        <p:spPr>
          <a:xfrm>
            <a:off x="685750" y="1435935"/>
            <a:ext cx="7770900" cy="4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stria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stria"/>
              <a:buChar char="•"/>
            </a:pPr>
            <a:r>
              <a:rPr lang="en-US" sz="3200"/>
              <a:t>At the beginning?</a:t>
            </a:r>
            <a:endParaRPr sz="32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n-US" sz="3200"/>
              <a:t>Teach each part!</a:t>
            </a:r>
            <a:endParaRPr b="1" sz="3200"/>
          </a:p>
        </p:txBody>
      </p:sp>
      <p:pic>
        <p:nvPicPr>
          <p:cNvPr descr="road-1668916__480.jpg" id="291" name="Google Shape;2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9175" y="3961475"/>
            <a:ext cx="4090574" cy="2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b7da8f8a1_0_6"/>
          <p:cNvSpPr/>
          <p:nvPr/>
        </p:nvSpPr>
        <p:spPr>
          <a:xfrm>
            <a:off x="1538250" y="2065225"/>
            <a:ext cx="6281100" cy="425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ab7da8f8a1_0_6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5400"/>
              <a:t>Idea #2: </a:t>
            </a:r>
            <a:r>
              <a:rPr b="1" i="1" lang="en-US" sz="5400"/>
              <a:t>Box Story</a:t>
            </a:r>
            <a:endParaRPr b="1" i="1" sz="5400"/>
          </a:p>
        </p:txBody>
      </p:sp>
      <p:sp>
        <p:nvSpPr>
          <p:cNvPr id="298" name="Google Shape;298;gab7da8f8a1_0_6"/>
          <p:cNvSpPr txBox="1"/>
          <p:nvPr>
            <p:ph idx="1" type="body"/>
          </p:nvPr>
        </p:nvSpPr>
        <p:spPr>
          <a:xfrm>
            <a:off x="685800" y="2396141"/>
            <a:ext cx="7770900" cy="4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en-US" sz="3100">
                <a:solidFill>
                  <a:srgbClr val="000000"/>
                </a:solidFill>
              </a:rPr>
              <a:t>A story is a </a:t>
            </a:r>
            <a:r>
              <a:rPr b="1" lang="en-US" sz="3100">
                <a:solidFill>
                  <a:srgbClr val="000000"/>
                </a:solidFill>
              </a:rPr>
              <a:t>character</a:t>
            </a:r>
            <a:r>
              <a:rPr lang="en-US" sz="3100">
                <a:solidFill>
                  <a:srgbClr val="000000"/>
                </a:solidFill>
              </a:rPr>
              <a:t> who</a:t>
            </a:r>
            <a:endParaRPr sz="31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1" lang="en-US" sz="3700">
                <a:solidFill>
                  <a:srgbClr val="000000"/>
                </a:solidFill>
              </a:rPr>
              <a:t>wants something</a:t>
            </a:r>
            <a:r>
              <a:rPr lang="en-US" sz="3700">
                <a:solidFill>
                  <a:srgbClr val="000000"/>
                </a:solidFill>
              </a:rPr>
              <a:t> and</a:t>
            </a:r>
            <a:r>
              <a:rPr lang="en-US" sz="3200">
                <a:solidFill>
                  <a:srgbClr val="000000"/>
                </a:solidFill>
              </a:rPr>
              <a:t> </a:t>
            </a:r>
            <a:endParaRPr sz="3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solidFill>
                  <a:srgbClr val="000000"/>
                </a:solidFill>
              </a:rPr>
              <a:t>overcomes conflict</a:t>
            </a:r>
            <a:r>
              <a:rPr lang="en-US" sz="2900">
                <a:solidFill>
                  <a:srgbClr val="000000"/>
                </a:solidFill>
              </a:rPr>
              <a:t> to get it.</a:t>
            </a:r>
            <a:endParaRPr sz="29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000000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en-US" sz="3400">
                <a:solidFill>
                  <a:srgbClr val="000000"/>
                </a:solidFill>
              </a:rPr>
              <a:t> 	 </a:t>
            </a:r>
            <a:r>
              <a:rPr i="1" lang="en-US" sz="1800">
                <a:solidFill>
                  <a:srgbClr val="000000"/>
                </a:solidFill>
              </a:rPr>
              <a:t>— Donald Miller</a:t>
            </a:r>
            <a:endParaRPr i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b226e5bc6b_1_14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04" name="Google Shape;304;gb226e5bc6b_1_14"/>
          <p:cNvSpPr txBox="1"/>
          <p:nvPr>
            <p:ph idx="1" type="body"/>
          </p:nvPr>
        </p:nvSpPr>
        <p:spPr>
          <a:xfrm>
            <a:off x="685800" y="1869141"/>
            <a:ext cx="7770900" cy="4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05" name="Google Shape;305;gb226e5bc6b_1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4" y="0"/>
            <a:ext cx="903033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b7da8f8a1_0_0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1" name="Google Shape;311;gab7da8f8a1_0_0"/>
          <p:cNvSpPr txBox="1"/>
          <p:nvPr>
            <p:ph idx="1" type="body"/>
          </p:nvPr>
        </p:nvSpPr>
        <p:spPr>
          <a:xfrm>
            <a:off x="685800" y="1869141"/>
            <a:ext cx="7770900" cy="4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12" name="Google Shape;312;gab7da8f8a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414"/>
            <a:ext cx="9143998" cy="6795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9645d56ff_0_7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8" name="Google Shape;318;ga9645d56ff_0_7"/>
          <p:cNvSpPr txBox="1"/>
          <p:nvPr>
            <p:ph idx="1" type="body"/>
          </p:nvPr>
        </p:nvSpPr>
        <p:spPr>
          <a:xfrm>
            <a:off x="685800" y="1869141"/>
            <a:ext cx="7770900" cy="4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19" name="Google Shape;319;ga9645d56ff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09"/>
            <a:ext cx="9143998" cy="6845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a9645d56ff_0_13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5" name="Google Shape;325;ga9645d56ff_0_13"/>
          <p:cNvSpPr txBox="1"/>
          <p:nvPr>
            <p:ph idx="1" type="body"/>
          </p:nvPr>
        </p:nvSpPr>
        <p:spPr>
          <a:xfrm>
            <a:off x="685800" y="1869141"/>
            <a:ext cx="7770900" cy="4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26" name="Google Shape;326;ga9645d56ff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9" y="0"/>
            <a:ext cx="9102259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b044d04e80_0_14"/>
          <p:cNvSpPr/>
          <p:nvPr/>
        </p:nvSpPr>
        <p:spPr>
          <a:xfrm>
            <a:off x="4940000" y="2185650"/>
            <a:ext cx="3780300" cy="23082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32" name="Google Shape;332;g2b044d04e80_0_14"/>
          <p:cNvSpPr/>
          <p:nvPr/>
        </p:nvSpPr>
        <p:spPr>
          <a:xfrm>
            <a:off x="189575" y="2174500"/>
            <a:ext cx="4382400" cy="23082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33" name="Google Shape;333;g2b044d04e80_0_14"/>
          <p:cNvSpPr/>
          <p:nvPr/>
        </p:nvSpPr>
        <p:spPr>
          <a:xfrm>
            <a:off x="-100350" y="490575"/>
            <a:ext cx="9344700" cy="1148700"/>
          </a:xfrm>
          <a:prstGeom prst="rect">
            <a:avLst/>
          </a:prstGeom>
          <a:solidFill>
            <a:srgbClr val="FF8033"/>
          </a:solidFill>
          <a:ln cap="flat" cmpd="sng" w="9525">
            <a:solidFill>
              <a:srgbClr val="FF80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34" name="Google Shape;334;g2b044d04e80_0_14"/>
          <p:cNvSpPr txBox="1"/>
          <p:nvPr/>
        </p:nvSpPr>
        <p:spPr>
          <a:xfrm>
            <a:off x="66900" y="490575"/>
            <a:ext cx="79509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>
                <a:solidFill>
                  <a:schemeClr val="lt1"/>
                </a:solidFill>
                <a:latin typeface="Knewave"/>
                <a:ea typeface="Knewave"/>
                <a:cs typeface="Knewave"/>
                <a:sym typeface="Knewave"/>
              </a:rPr>
              <a:t>So . . . </a:t>
            </a:r>
            <a:r>
              <a:rPr lang="en-US" sz="6100">
                <a:solidFill>
                  <a:schemeClr val="lt1"/>
                </a:solidFill>
                <a:latin typeface="Knewave"/>
                <a:ea typeface="Knewave"/>
                <a:cs typeface="Knewave"/>
                <a:sym typeface="Knewave"/>
              </a:rPr>
              <a:t>Anything</a:t>
            </a:r>
            <a:r>
              <a:rPr lang="en-US" sz="6100">
                <a:solidFill>
                  <a:schemeClr val="lt1"/>
                </a:solidFill>
                <a:latin typeface="Knewave"/>
                <a:ea typeface="Knewave"/>
                <a:cs typeface="Knewave"/>
                <a:sym typeface="Knewave"/>
              </a:rPr>
              <a:t> else?</a:t>
            </a:r>
            <a:endParaRPr sz="6100">
              <a:solidFill>
                <a:schemeClr val="lt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35" name="Google Shape;335;g2b044d04e80_0_14"/>
          <p:cNvSpPr txBox="1"/>
          <p:nvPr/>
        </p:nvSpPr>
        <p:spPr>
          <a:xfrm>
            <a:off x="189550" y="2497950"/>
            <a:ext cx="43824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404040"/>
                </a:solidFill>
                <a:latin typeface="Caveat Brush"/>
                <a:ea typeface="Caveat Brush"/>
                <a:cs typeface="Caveat Brush"/>
                <a:sym typeface="Caveat Brush"/>
              </a:rPr>
              <a:t>To what extent do you </a:t>
            </a:r>
            <a:endParaRPr sz="2900">
              <a:solidFill>
                <a:srgbClr val="404040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404040"/>
                </a:solidFill>
                <a:latin typeface="Caveat Brush"/>
                <a:ea typeface="Caveat Brush"/>
                <a:cs typeface="Caveat Brush"/>
                <a:sym typeface="Caveat Brush"/>
              </a:rPr>
              <a:t>feel equipped to implement these ideas in your classroom?</a:t>
            </a:r>
            <a:endParaRPr sz="2900">
              <a:solidFill>
                <a:srgbClr val="404040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36" name="Google Shape;336;g2b044d04e80_0_14"/>
          <p:cNvSpPr txBox="1"/>
          <p:nvPr/>
        </p:nvSpPr>
        <p:spPr>
          <a:xfrm>
            <a:off x="4884450" y="2497950"/>
            <a:ext cx="3947400" cy="1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Is there anything you </a:t>
            </a:r>
            <a:endParaRPr sz="29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wish we’d talked about </a:t>
            </a:r>
            <a:endParaRPr sz="29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that we didn’t cover?</a:t>
            </a:r>
            <a:endParaRPr sz="29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37" name="Google Shape;337;g2b044d04e80_0_14"/>
          <p:cNvSpPr/>
          <p:nvPr/>
        </p:nvSpPr>
        <p:spPr>
          <a:xfrm>
            <a:off x="702525" y="4828350"/>
            <a:ext cx="7761300" cy="1449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38" name="Google Shape;338;g2b044d04e80_0_14"/>
          <p:cNvSpPr txBox="1"/>
          <p:nvPr/>
        </p:nvSpPr>
        <p:spPr>
          <a:xfrm>
            <a:off x="0" y="4828350"/>
            <a:ext cx="9144000" cy="20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What ideas or resources have worked </a:t>
            </a:r>
            <a:endParaRPr sz="3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well for you? </a:t>
            </a:r>
            <a:r>
              <a:rPr i="1" lang="en-US" sz="3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(Please </a:t>
            </a:r>
            <a:r>
              <a:rPr b="1" i="1" lang="en-US" sz="3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share!</a:t>
            </a:r>
            <a:r>
              <a:rPr i="1" lang="en-US" sz="3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)</a:t>
            </a:r>
            <a:endParaRPr i="1" sz="3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2b044d04e80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80073"/>
            <a:ext cx="9143999" cy="162910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2b044d04e80_0_3"/>
          <p:cNvSpPr/>
          <p:nvPr/>
        </p:nvSpPr>
        <p:spPr>
          <a:xfrm>
            <a:off x="0" y="2776850"/>
            <a:ext cx="9144000" cy="3160500"/>
          </a:xfrm>
          <a:prstGeom prst="rect">
            <a:avLst/>
          </a:prstGeom>
          <a:solidFill>
            <a:srgbClr val="E1E1E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5" name="Google Shape;345;g2b044d04e80_0_3"/>
          <p:cNvSpPr txBox="1"/>
          <p:nvPr>
            <p:ph type="title"/>
          </p:nvPr>
        </p:nvSpPr>
        <p:spPr>
          <a:xfrm>
            <a:off x="0" y="3300600"/>
            <a:ext cx="9144000" cy="20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ourgette"/>
              <a:buNone/>
            </a:pPr>
            <a:r>
              <a:rPr i="1" lang="en-US">
                <a:solidFill>
                  <a:srgbClr val="404040"/>
                </a:solidFill>
                <a:latin typeface="Courgette"/>
                <a:ea typeface="Courgette"/>
                <a:cs typeface="Courgette"/>
                <a:sym typeface="Courgette"/>
              </a:rPr>
              <a:t>Connect with me at </a:t>
            </a:r>
            <a:br>
              <a:rPr lang="en-US" sz="3200"/>
            </a:br>
            <a:r>
              <a:rPr lang="en-US" sz="6000">
                <a:solidFill>
                  <a:srgbClr val="FF8033"/>
                </a:solidFill>
                <a:latin typeface="Baloo Bhaina"/>
                <a:ea typeface="Baloo Bhaina"/>
                <a:cs typeface="Baloo Bhaina"/>
                <a:sym typeface="Baloo Bhaina"/>
              </a:rPr>
              <a:t>robinpawlak.com</a:t>
            </a:r>
            <a:endParaRPr sz="6000">
              <a:solidFill>
                <a:srgbClr val="FF8033"/>
              </a:solidFill>
              <a:latin typeface="Baloo Bhaina"/>
              <a:ea typeface="Baloo Bhaina"/>
              <a:cs typeface="Baloo Bhaina"/>
              <a:sym typeface="Baloo Bhaina"/>
            </a:endParaRPr>
          </a:p>
        </p:txBody>
      </p:sp>
      <p:sp>
        <p:nvSpPr>
          <p:cNvPr id="346" name="Google Shape;346;g2b044d04e80_0_3"/>
          <p:cNvSpPr txBox="1"/>
          <p:nvPr/>
        </p:nvSpPr>
        <p:spPr>
          <a:xfrm>
            <a:off x="772748" y="536875"/>
            <a:ext cx="3872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7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Thanks!</a:t>
            </a:r>
            <a:endParaRPr b="1" i="1" sz="6700" u="none" cap="none" strike="noStrike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347" name="Google Shape;347;g2b044d04e80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8925"/>
            <a:ext cx="9143999" cy="85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 for Prez.png" id="348" name="Google Shape;348;g2b044d04e80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0000" y="5464112"/>
            <a:ext cx="312725" cy="31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for prez.png" id="349" name="Google Shape;349;g2b044d04e80_0_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1563" y="5464113"/>
            <a:ext cx="312725" cy="31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ta for prez.png" id="350" name="Google Shape;350;g2b044d04e80_0_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93150" y="5464100"/>
            <a:ext cx="312725" cy="3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2b044d04e80_0_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325" y="5283800"/>
            <a:ext cx="2245125" cy="4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2b044d04e80_0_3"/>
          <p:cNvSpPr txBox="1"/>
          <p:nvPr/>
        </p:nvSpPr>
        <p:spPr>
          <a:xfrm>
            <a:off x="5586750" y="5191475"/>
            <a:ext cx="11487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Or</a:t>
            </a:r>
            <a:r>
              <a:rPr b="1" lang="en-US" sz="230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. . .</a:t>
            </a:r>
            <a:r>
              <a:rPr b="1" lang="en-US" sz="300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</a:t>
            </a:r>
            <a:endParaRPr b="1" sz="30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353" name="Google Shape;353;g2b044d04e80_0_3"/>
          <p:cNvSpPr/>
          <p:nvPr/>
        </p:nvSpPr>
        <p:spPr>
          <a:xfrm>
            <a:off x="4438150" y="5285675"/>
            <a:ext cx="114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9833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>
            <p:ph type="title"/>
          </p:nvPr>
        </p:nvSpPr>
        <p:spPr>
          <a:xfrm>
            <a:off x="0" y="121023"/>
            <a:ext cx="9144000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/>
              <a:t>“I </a:t>
            </a:r>
            <a:r>
              <a:rPr lang="en-US">
                <a:solidFill>
                  <a:srgbClr val="595959"/>
                </a:solidFill>
              </a:rPr>
              <a:t>don’t</a:t>
            </a:r>
            <a:r>
              <a:rPr lang="en-US"/>
              <a:t> know what to write!”</a:t>
            </a:r>
            <a:endParaRPr/>
          </a:p>
        </p:txBody>
      </p:sp>
      <p:pic>
        <p:nvPicPr>
          <p:cNvPr descr="mountaineering-2124113__480.jpg"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456" y="1815868"/>
            <a:ext cx="6315364" cy="4210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lehill-190493__480.jpg" id="134" name="Google Shape;13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652" y="1702979"/>
            <a:ext cx="6734078" cy="447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/>
              <a:t>Plot Structure</a:t>
            </a:r>
            <a:endParaRPr/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875" y="1398494"/>
            <a:ext cx="6156684" cy="500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1585850" y="1480825"/>
            <a:ext cx="1228800" cy="29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bc0b78fd8_1_45"/>
          <p:cNvSpPr/>
          <p:nvPr/>
        </p:nvSpPr>
        <p:spPr>
          <a:xfrm>
            <a:off x="928950" y="3279300"/>
            <a:ext cx="7342200" cy="2719500"/>
          </a:xfrm>
          <a:prstGeom prst="rect">
            <a:avLst/>
          </a:prstGeom>
          <a:solidFill>
            <a:srgbClr val="0876F4"/>
          </a:solidFill>
          <a:ln cap="flat" cmpd="sng" w="9525">
            <a:solidFill>
              <a:srgbClr val="1782CC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sx="104000" rotWithShape="0" algn="br" dir="2100000" dist="50800" sy="104000">
              <a:srgbClr val="000000">
                <a:alpha val="5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47" name="Google Shape;147;g1fbc0b78fd8_1_45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b="1" lang="en-US" sz="5400"/>
              <a:t>Step 1</a:t>
            </a:r>
            <a:r>
              <a:rPr i="1" lang="en-US" sz="5400"/>
              <a:t>A</a:t>
            </a:r>
            <a:endParaRPr i="1" sz="5400"/>
          </a:p>
        </p:txBody>
      </p:sp>
      <p:sp>
        <p:nvSpPr>
          <p:cNvPr id="148" name="Google Shape;148;g1fbc0b78fd8_1_45"/>
          <p:cNvSpPr txBox="1"/>
          <p:nvPr>
            <p:ph idx="1" type="body"/>
          </p:nvPr>
        </p:nvSpPr>
        <p:spPr>
          <a:xfrm>
            <a:off x="685800" y="1818838"/>
            <a:ext cx="77709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stria"/>
              <a:buChar char="•"/>
            </a:pPr>
            <a:r>
              <a:rPr lang="en-US" sz="3200"/>
              <a:t>Students </a:t>
            </a:r>
            <a:r>
              <a:rPr b="1" lang="en-US" sz="3200"/>
              <a:t>brainstorm</a:t>
            </a:r>
            <a:r>
              <a:rPr lang="en-US" sz="3200"/>
              <a:t> simple, everyday activities, such as . . . </a:t>
            </a:r>
            <a:endParaRPr sz="3200"/>
          </a:p>
        </p:txBody>
      </p:sp>
      <p:pic>
        <p:nvPicPr>
          <p:cNvPr descr="Screen Shot 2018-10-12 at 4.47.27 PM.png" id="149" name="Google Shape;149;g1fbc0b78fd8_1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648" y="3443234"/>
            <a:ext cx="7012149" cy="2324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bc0b78fd8_1_70"/>
          <p:cNvSpPr/>
          <p:nvPr/>
        </p:nvSpPr>
        <p:spPr>
          <a:xfrm>
            <a:off x="928950" y="3279300"/>
            <a:ext cx="7342200" cy="2719500"/>
          </a:xfrm>
          <a:prstGeom prst="rect">
            <a:avLst/>
          </a:prstGeom>
          <a:solidFill>
            <a:srgbClr val="0876F4"/>
          </a:solidFill>
          <a:ln cap="flat" cmpd="sng" w="9525">
            <a:solidFill>
              <a:srgbClr val="1782CC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sx="104000" rotWithShape="0" algn="br" dir="2100000" dist="50800" sy="104000">
              <a:srgbClr val="000000">
                <a:alpha val="5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5" name="Google Shape;155;g1fbc0b78fd8_1_70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b="1" lang="en-US" sz="5400"/>
              <a:t>Step 1</a:t>
            </a:r>
            <a:r>
              <a:rPr i="1" lang="en-US" sz="5400"/>
              <a:t>B</a:t>
            </a:r>
            <a:endParaRPr i="1" sz="5400"/>
          </a:p>
        </p:txBody>
      </p:sp>
      <p:sp>
        <p:nvSpPr>
          <p:cNvPr id="156" name="Google Shape;156;g1fbc0b78fd8_1_70"/>
          <p:cNvSpPr txBox="1"/>
          <p:nvPr>
            <p:ph idx="1" type="body"/>
          </p:nvPr>
        </p:nvSpPr>
        <p:spPr>
          <a:xfrm>
            <a:off x="685800" y="1818838"/>
            <a:ext cx="77709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stria"/>
              <a:buChar char="•"/>
            </a:pPr>
            <a:r>
              <a:rPr lang="en-US" sz="3200"/>
              <a:t>Students </a:t>
            </a:r>
            <a:r>
              <a:rPr b="1" lang="en-US" sz="3200"/>
              <a:t>choose</a:t>
            </a:r>
            <a:r>
              <a:rPr lang="en-US" sz="3200"/>
              <a:t> 1 option to develop.</a:t>
            </a:r>
            <a:endParaRPr sz="3200"/>
          </a:p>
        </p:txBody>
      </p:sp>
      <p:pic>
        <p:nvPicPr>
          <p:cNvPr descr="Screen Shot 2018-10-12 at 4.47.27 PM.png" id="157" name="Google Shape;157;g1fbc0b78fd8_1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648" y="3443234"/>
            <a:ext cx="7012149" cy="2324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fbc0b78fd8_1_70"/>
          <p:cNvSpPr/>
          <p:nvPr/>
        </p:nvSpPr>
        <p:spPr>
          <a:xfrm>
            <a:off x="1083650" y="3373050"/>
            <a:ext cx="1902600" cy="582000"/>
          </a:xfrm>
          <a:prstGeom prst="ellipse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bc0b78fd8_1_61"/>
          <p:cNvSpPr/>
          <p:nvPr/>
        </p:nvSpPr>
        <p:spPr>
          <a:xfrm>
            <a:off x="1958625" y="2652550"/>
            <a:ext cx="5215500" cy="3950700"/>
          </a:xfrm>
          <a:prstGeom prst="rect">
            <a:avLst/>
          </a:prstGeom>
          <a:solidFill>
            <a:srgbClr val="0876F4"/>
          </a:solidFill>
          <a:ln cap="flat" cmpd="sng" w="9525">
            <a:solidFill>
              <a:srgbClr val="1782CC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sx="104000" rotWithShape="0" algn="br" dir="2100000" dist="50800" sy="104000">
              <a:srgbClr val="000000">
                <a:alpha val="5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4" name="Google Shape;164;g1fbc0b78fd8_1_61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b="1" lang="en-US" sz="5400"/>
              <a:t>Step 1</a:t>
            </a:r>
            <a:r>
              <a:rPr i="1" lang="en-US" sz="5400"/>
              <a:t>C</a:t>
            </a:r>
            <a:endParaRPr i="1" sz="5400"/>
          </a:p>
        </p:txBody>
      </p:sp>
      <p:sp>
        <p:nvSpPr>
          <p:cNvPr id="165" name="Google Shape;165;g1fbc0b78fd8_1_61"/>
          <p:cNvSpPr txBox="1"/>
          <p:nvPr>
            <p:ph idx="1" type="body"/>
          </p:nvPr>
        </p:nvSpPr>
        <p:spPr>
          <a:xfrm>
            <a:off x="685800" y="1818838"/>
            <a:ext cx="77709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stria"/>
              <a:buChar char="•"/>
            </a:pPr>
            <a:r>
              <a:rPr lang="en-US" sz="3200"/>
              <a:t>Students </a:t>
            </a:r>
            <a:r>
              <a:rPr b="1" lang="en-US" sz="3200"/>
              <a:t>record</a:t>
            </a:r>
            <a:r>
              <a:rPr lang="en-US" sz="3200"/>
              <a:t> their choice.</a:t>
            </a:r>
            <a:endParaRPr sz="3200"/>
          </a:p>
        </p:txBody>
      </p:sp>
      <p:pic>
        <p:nvPicPr>
          <p:cNvPr id="166" name="Google Shape;166;g1fbc0b78fd8_1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3700" y="2831175"/>
            <a:ext cx="4796576" cy="360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bc0b78fd8_1_35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2" name="Google Shape;172;g1fbc0b78fd8_1_35"/>
          <p:cNvSpPr txBox="1"/>
          <p:nvPr>
            <p:ph idx="1" type="body"/>
          </p:nvPr>
        </p:nvSpPr>
        <p:spPr>
          <a:xfrm>
            <a:off x="685800" y="1869141"/>
            <a:ext cx="7770900" cy="4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3" name="Google Shape;173;g1fbc0b78fd8_1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6" y="0"/>
            <a:ext cx="912932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fbc0b78fd8_1_35"/>
          <p:cNvSpPr/>
          <p:nvPr/>
        </p:nvSpPr>
        <p:spPr>
          <a:xfrm>
            <a:off x="4264225" y="1477375"/>
            <a:ext cx="123000" cy="13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g1fbc0b78fd8_1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083" y="0"/>
            <a:ext cx="52055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fbc0b78fd8_1_35"/>
          <p:cNvSpPr/>
          <p:nvPr/>
        </p:nvSpPr>
        <p:spPr>
          <a:xfrm>
            <a:off x="3033075" y="1611675"/>
            <a:ext cx="1354200" cy="73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876F4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9645d56ff_0_21"/>
          <p:cNvSpPr txBox="1"/>
          <p:nvPr>
            <p:ph type="title"/>
          </p:nvPr>
        </p:nvSpPr>
        <p:spPr>
          <a:xfrm>
            <a:off x="685800" y="121023"/>
            <a:ext cx="7770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/>
              <a:t>Plot Structure</a:t>
            </a:r>
            <a:endParaRPr/>
          </a:p>
        </p:txBody>
      </p:sp>
      <p:pic>
        <p:nvPicPr>
          <p:cNvPr id="182" name="Google Shape;182;ga9645d56ff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875" y="1398494"/>
            <a:ext cx="6156684" cy="500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a9645d56ff_0_21"/>
          <p:cNvSpPr/>
          <p:nvPr/>
        </p:nvSpPr>
        <p:spPr>
          <a:xfrm>
            <a:off x="2106075" y="3196175"/>
            <a:ext cx="253800" cy="772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B2BF9"/>
          </a:solidFill>
          <a:ln cap="flat" cmpd="sng" w="9525">
            <a:solidFill>
              <a:srgbClr val="2B2B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a9645d56ff_0_21"/>
          <p:cNvSpPr/>
          <p:nvPr/>
        </p:nvSpPr>
        <p:spPr>
          <a:xfrm>
            <a:off x="1735675" y="2021375"/>
            <a:ext cx="1847100" cy="1174800"/>
          </a:xfrm>
          <a:prstGeom prst="rect">
            <a:avLst/>
          </a:prstGeom>
          <a:solidFill>
            <a:srgbClr val="2B2BF9"/>
          </a:solidFill>
          <a:ln cap="flat" cmpd="sng" w="9525">
            <a:solidFill>
              <a:srgbClr val="2B2B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a9645d56ff_0_21"/>
          <p:cNvSpPr txBox="1"/>
          <p:nvPr/>
        </p:nvSpPr>
        <p:spPr>
          <a:xfrm>
            <a:off x="1735675" y="2100875"/>
            <a:ext cx="1847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</a:rPr>
              <a:t>YOU ARE HERE</a:t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186" name="Google Shape;186;ga9645d56ff_0_21"/>
          <p:cNvSpPr/>
          <p:nvPr/>
        </p:nvSpPr>
        <p:spPr>
          <a:xfrm>
            <a:off x="1554350" y="1491325"/>
            <a:ext cx="1281300" cy="30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ory">
  <a:themeElements>
    <a:clrScheme name="Custom 6">
      <a:dk1>
        <a:srgbClr val="000000"/>
      </a:dk1>
      <a:lt1>
        <a:srgbClr val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FF6C28"/>
      </a:hlink>
      <a:folHlink>
        <a:srgbClr val="F8CE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2018-10-04T22:39:39Z</dcterms:created>
  <dc:creator>Robin Pawlak</dc:creator>
</cp:coreProperties>
</file>