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9144000"/>
  <p:notesSz cx="6858000" cy="9144000"/>
  <p:embeddedFontLst>
    <p:embeddedFont>
      <p:font typeface="Architects Daughter"/>
      <p:regular r:id="rId43"/>
    </p:embeddedFont>
    <p:embeddedFont>
      <p:font typeface="Caveat"/>
      <p:regular r:id="rId44"/>
      <p:bold r:id="rId45"/>
    </p:embeddedFont>
    <p:embeddedFont>
      <p:font typeface="Corbel"/>
      <p:regular r:id="rId46"/>
      <p:bold r:id="rId47"/>
      <p:italic r:id="rId48"/>
      <p:boldItalic r:id="rId49"/>
    </p:embeddedFont>
    <p:embeddedFont>
      <p:font typeface="Pacifico"/>
      <p:regular r:id="rId50"/>
    </p:embeddedFont>
    <p:embeddedFont>
      <p:font typeface="Baumans"/>
      <p:regular r:id="rId51"/>
    </p:embeddedFont>
    <p:embeddedFont>
      <p:font typeface="Caveat Brush"/>
      <p:regular r:id="rId52"/>
    </p:embeddedFont>
    <p:embeddedFont>
      <p:font typeface="Century Gothic"/>
      <p:regular r:id="rId53"/>
      <p:bold r:id="rId54"/>
      <p:italic r:id="rId55"/>
      <p:boldItalic r:id="rId56"/>
    </p:embeddedFont>
    <p:embeddedFont>
      <p:font typeface="Knewave"/>
      <p:regular r:id="rId57"/>
    </p:embeddedFont>
    <p:embeddedFont>
      <p:font typeface="Sedgwick Ave"/>
      <p:regular r:id="rId58"/>
    </p:embeddedFont>
    <p:embeddedFont>
      <p:font typeface="Radley"/>
      <p:regular r:id="rId59"/>
      <p:italic r:id="rId60"/>
    </p:embeddedFont>
    <p:embeddedFont>
      <p:font typeface="Arial Black"/>
      <p:regular r:id="rId61"/>
    </p:embeddedFont>
    <p:embeddedFont>
      <p:font typeface="Stardos Stencil"/>
      <p:regular r:id="rId62"/>
      <p:bold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64" roundtripDataSignature="AMtx7mj1TBAZolGczP4XpiPpoksU/7RX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Caveat-regular.fntdata"/><Relationship Id="rId43" Type="http://schemas.openxmlformats.org/officeDocument/2006/relationships/font" Target="fonts/ArchitectsDaughter-regular.fntdata"/><Relationship Id="rId46" Type="http://schemas.openxmlformats.org/officeDocument/2006/relationships/font" Target="fonts/Corbel-regular.fntdata"/><Relationship Id="rId45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orbel-italic.fntdata"/><Relationship Id="rId47" Type="http://schemas.openxmlformats.org/officeDocument/2006/relationships/font" Target="fonts/Corbel-bold.fntdata"/><Relationship Id="rId49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StardosStencil-regular.fntdata"/><Relationship Id="rId61" Type="http://schemas.openxmlformats.org/officeDocument/2006/relationships/font" Target="fonts/ArialBlack-regular.fntdata"/><Relationship Id="rId20" Type="http://schemas.openxmlformats.org/officeDocument/2006/relationships/slide" Target="slides/slide15.xml"/><Relationship Id="rId64" Type="http://customschemas.google.com/relationships/presentationmetadata" Target="metadata"/><Relationship Id="rId63" Type="http://schemas.openxmlformats.org/officeDocument/2006/relationships/font" Target="fonts/StardosStencil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adley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umans-regular.fntdata"/><Relationship Id="rId50" Type="http://schemas.openxmlformats.org/officeDocument/2006/relationships/font" Target="fonts/Pacifico-regular.fntdata"/><Relationship Id="rId53" Type="http://schemas.openxmlformats.org/officeDocument/2006/relationships/font" Target="fonts/CenturyGothic-regular.fntdata"/><Relationship Id="rId52" Type="http://schemas.openxmlformats.org/officeDocument/2006/relationships/font" Target="fonts/CaveatBrush-regular.fntdata"/><Relationship Id="rId11" Type="http://schemas.openxmlformats.org/officeDocument/2006/relationships/slide" Target="slides/slide6.xml"/><Relationship Id="rId55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54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57" Type="http://schemas.openxmlformats.org/officeDocument/2006/relationships/font" Target="fonts/Knewave-regular.fntdata"/><Relationship Id="rId12" Type="http://schemas.openxmlformats.org/officeDocument/2006/relationships/slide" Target="slides/slide7.xml"/><Relationship Id="rId56" Type="http://schemas.openxmlformats.org/officeDocument/2006/relationships/font" Target="fonts/CenturyGothic-boldItalic.fntdata"/><Relationship Id="rId15" Type="http://schemas.openxmlformats.org/officeDocument/2006/relationships/slide" Target="slides/slide10.xml"/><Relationship Id="rId59" Type="http://schemas.openxmlformats.org/officeDocument/2006/relationships/font" Target="fonts/Radley-regular.fntdata"/><Relationship Id="rId14" Type="http://schemas.openxmlformats.org/officeDocument/2006/relationships/slide" Target="slides/slide9.xml"/><Relationship Id="rId58" Type="http://schemas.openxmlformats.org/officeDocument/2006/relationships/font" Target="fonts/SedgwickAve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https://www.robinpawlak.com/</a:t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25d8a832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2025d8a8320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25d8a832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2025d8a8320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https://www.jenniferserravallo.com/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4" name="Google Shape;30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25d8a832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2025d8a8320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86ab7989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286ab7989b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https://bit.ly/3Gy0rd6</a:t>
            </a:r>
            <a:endParaRPr/>
          </a:p>
        </p:txBody>
      </p:sp>
      <p:sp>
        <p:nvSpPr>
          <p:cNvPr id="419" name="Google Shape;419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8" name="Google Shape;51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4" name="Google Shape;53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9" name="Google Shape;59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86ab7989b6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86ab7989b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286ab7989b6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https://www.robinpawlak.com/ </a:t>
            </a:r>
            <a:endParaRPr/>
          </a:p>
        </p:txBody>
      </p:sp>
      <p:sp>
        <p:nvSpPr>
          <p:cNvPr id="636" name="Google Shape;636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https://www.teachthought.com/literacy/writing-other-subjects/	                     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https://www.edutopia.org/article/why-students-should-write-all-subjects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https://ellstudents.com/blogs/the-confianza-way/integrating-writing-into-all-content-areas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https://study.com/academy/lesson/teaching-strategies-for-content-area-writing.html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233517b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11233517bb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25d8a83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025d8a832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5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2080419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" type="body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38"/>
          <p:cNvSpPr txBox="1"/>
          <p:nvPr>
            <p:ph idx="2" type="body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3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9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39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9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42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42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3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2" name="Google Shape;72;p43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4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43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4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4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jenniferserravallo.com/" TargetMode="External"/><Relationship Id="rId4" Type="http://schemas.openxmlformats.org/officeDocument/2006/relationships/hyperlink" Target="https://regieroutman.org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hyperlink" Target="https://bit.ly/3Gy0rd6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6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3.png"/><Relationship Id="rId5" Type="http://schemas.openxmlformats.org/officeDocument/2006/relationships/image" Target="../media/image43.png"/><Relationship Id="rId6" Type="http://schemas.openxmlformats.org/officeDocument/2006/relationships/image" Target="../media/image28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eachthought.com/literacy/suggestions-ideas-for-writing-in-other-subject-areas/" TargetMode="External"/><Relationship Id="rId4" Type="http://schemas.openxmlformats.org/officeDocument/2006/relationships/image" Target="../media/image3.png"/><Relationship Id="rId10" Type="http://schemas.openxmlformats.org/officeDocument/2006/relationships/image" Target="../media/image6.png"/><Relationship Id="rId9" Type="http://schemas.openxmlformats.org/officeDocument/2006/relationships/hyperlink" Target="https://study.com/academy/lesson/teaching-strategies-for-content-area-writing.html" TargetMode="External"/><Relationship Id="rId5" Type="http://schemas.openxmlformats.org/officeDocument/2006/relationships/hyperlink" Target="https://www.edutopia.org/article/why-students-should-write-all-subjects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hyperlink" Target="https://ellstudents.com/blogs/the-confianza-way/integrating-writing-into-all-content-area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-419944" y="-115345"/>
            <a:ext cx="10027417" cy="502104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-419950" y="4681175"/>
            <a:ext cx="10027500" cy="23982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>
            <p:ph type="ctrTitle"/>
          </p:nvPr>
        </p:nvSpPr>
        <p:spPr>
          <a:xfrm>
            <a:off x="457200" y="109175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 Black"/>
              <a:buNone/>
            </a:pPr>
            <a:r>
              <a:rPr lang="en-US">
                <a:solidFill>
                  <a:schemeClr val="lt1"/>
                </a:solidFill>
              </a:rPr>
              <a:t>CONTENT-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 Black"/>
              <a:buNone/>
            </a:pPr>
            <a:r>
              <a:rPr lang="en-US">
                <a:solidFill>
                  <a:schemeClr val="lt1"/>
                </a:solidFill>
              </a:rPr>
              <a:t>AREA WRITING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457200" y="4747025"/>
            <a:ext cx="752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i="1" lang="en-US" sz="2300">
                <a:solidFill>
                  <a:srgbClr val="FFFFFF"/>
                </a:solidFill>
              </a:rPr>
              <a:t>WRITING TO LEARN; LEARNING TO WRITE</a:t>
            </a:r>
            <a:endParaRPr i="1" sz="2300">
              <a:solidFill>
                <a:srgbClr val="FFFFFF"/>
              </a:solidFill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031575" y="5727275"/>
            <a:ext cx="7124400" cy="986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-332775" y="5758625"/>
            <a:ext cx="963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</a:rPr>
              <a:t>Slides (and free resources for teaching writing)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1" lang="en-US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robinpawlak.com</a:t>
            </a:r>
            <a:r>
              <a:rPr i="1" lang="en-US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-US" sz="2600" u="none" cap="none" strike="noStrike">
                <a:solidFill>
                  <a:schemeClr val="dk1"/>
                </a:solidFill>
              </a:rPr>
              <a:t>&gt; Teacher </a:t>
            </a:r>
            <a:r>
              <a:rPr i="1" lang="en-US" sz="2600">
                <a:solidFill>
                  <a:schemeClr val="dk1"/>
                </a:solidFill>
              </a:rPr>
              <a:t>R</a:t>
            </a:r>
            <a:r>
              <a:rPr i="1" lang="en-US" sz="2600" u="none" cap="none" strike="noStrike">
                <a:solidFill>
                  <a:schemeClr val="dk1"/>
                </a:solidFill>
              </a:rPr>
              <a:t>esources</a:t>
            </a:r>
            <a:endParaRPr i="1" sz="26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25d8a8320_0_33"/>
          <p:cNvSpPr txBox="1"/>
          <p:nvPr>
            <p:ph type="title"/>
          </p:nvPr>
        </p:nvSpPr>
        <p:spPr>
          <a:xfrm>
            <a:off x="457200" y="0"/>
            <a:ext cx="8187600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CONTENT-AREA WRITING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7" name="Google Shape;217;g2025d8a8320_0_33"/>
          <p:cNvSpPr/>
          <p:nvPr/>
        </p:nvSpPr>
        <p:spPr>
          <a:xfrm>
            <a:off x="457199" y="1574800"/>
            <a:ext cx="8187600" cy="4526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025d8a8320_0_33"/>
          <p:cNvSpPr txBox="1"/>
          <p:nvPr>
            <p:ph idx="2" type="body"/>
          </p:nvPr>
        </p:nvSpPr>
        <p:spPr>
          <a:xfrm>
            <a:off x="873050" y="3054925"/>
            <a:ext cx="5785800" cy="30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i="1" lang="en-US" sz="1750">
                <a:solidFill>
                  <a:srgbClr val="FFFFFF"/>
                </a:solidFill>
              </a:rPr>
              <a:t>listening/reading/viewing (etc.) to </a:t>
            </a:r>
            <a:r>
              <a:rPr i="1" lang="en-US" sz="1750">
                <a:solidFill>
                  <a:schemeClr val="lt1"/>
                </a:solidFill>
              </a:rPr>
              <a:t>know what’s </a:t>
            </a:r>
            <a:endParaRPr i="1" sz="17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i="1" lang="en-US" sz="1750">
                <a:solidFill>
                  <a:schemeClr val="lt1"/>
                </a:solidFill>
              </a:rPr>
              <a:t>expected        recall        what do I want to say?       </a:t>
            </a:r>
            <a:endParaRPr i="1" sz="17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i="1" lang="en-US" sz="1750">
                <a:solidFill>
                  <a:schemeClr val="lt1"/>
                </a:solidFill>
              </a:rPr>
              <a:t>how do I say it?       format        physically creating </a:t>
            </a:r>
            <a:endParaRPr i="1" sz="17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i="1" lang="en-US" sz="1750">
                <a:solidFill>
                  <a:schemeClr val="lt1"/>
                </a:solidFill>
              </a:rPr>
              <a:t>the letters and words        spelling        spacing         capitalization        punctuation        grammar        sentence structure        paragraph structure         organizing thoughts</a:t>
            </a:r>
            <a:endParaRPr i="1" sz="1750">
              <a:solidFill>
                <a:srgbClr val="FFFFFF"/>
              </a:solidFill>
            </a:endParaRPr>
          </a:p>
        </p:txBody>
      </p:sp>
      <p:pic>
        <p:nvPicPr>
          <p:cNvPr id="219" name="Google Shape;219;g2025d8a8320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275" y="3054925"/>
            <a:ext cx="1861100" cy="28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4647" y="34162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572" y="34162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797" y="3796113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122" y="34162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0122" y="3796125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7960" y="417600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547" y="417600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122" y="417600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447" y="46051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3135" y="46051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985" y="4605138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797" y="4985025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360" y="5034300"/>
            <a:ext cx="373008" cy="379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025d8a8320_0_33"/>
          <p:cNvSpPr/>
          <p:nvPr/>
        </p:nvSpPr>
        <p:spPr>
          <a:xfrm>
            <a:off x="946675" y="2082575"/>
            <a:ext cx="7499700" cy="547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g2025d8a8320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3810" y="5414175"/>
            <a:ext cx="373008" cy="379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025d8a8320_0_33"/>
          <p:cNvSpPr txBox="1"/>
          <p:nvPr/>
        </p:nvSpPr>
        <p:spPr>
          <a:xfrm>
            <a:off x="457200" y="2040575"/>
            <a:ext cx="8187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/>
              <a:t>Required for a </a:t>
            </a:r>
            <a:r>
              <a:rPr b="1" i="1" lang="en-US" sz="2700"/>
              <a:t>simple</a:t>
            </a:r>
            <a:r>
              <a:rPr b="1" lang="en-US" sz="2700"/>
              <a:t> written response . . .</a:t>
            </a:r>
            <a:r>
              <a:rPr b="1" lang="en-US" sz="2900"/>
              <a:t> </a:t>
            </a:r>
            <a:endParaRPr b="1"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type="title"/>
          </p:nvPr>
        </p:nvSpPr>
        <p:spPr>
          <a:xfrm>
            <a:off x="457200" y="0"/>
            <a:ext cx="8187478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CONTENT-AREA WRITING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457199" y="1574800"/>
            <a:ext cx="8187600" cy="4526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985450" y="1982350"/>
            <a:ext cx="7081500" cy="37356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985450" y="1982350"/>
            <a:ext cx="70815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latin typeface="Architects Daughter"/>
                <a:ea typeface="Architects Daughter"/>
                <a:cs typeface="Architects Daughter"/>
                <a:sym typeface="Architects Daughter"/>
              </a:rPr>
              <a:t>Writing</a:t>
            </a:r>
            <a:r>
              <a:rPr b="1" lang="en-US" sz="29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is not a particular thing, 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or any single skill. In fact, the writing 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process involves </a:t>
            </a:r>
            <a:r>
              <a:rPr b="1"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many, many steps </a:t>
            </a:r>
            <a:r>
              <a:rPr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and requires </a:t>
            </a:r>
            <a:r>
              <a:rPr b="1"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virtually innumerable skills</a:t>
            </a:r>
            <a:r>
              <a:rPr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Writing instruction that fails to take this 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into account invariably leads to untold frustration for </a:t>
            </a:r>
            <a:r>
              <a:rPr b="1"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student and teacher</a:t>
            </a:r>
            <a:r>
              <a:rPr lang="en-US" sz="2500">
                <a:latin typeface="Architects Daughter"/>
                <a:ea typeface="Architects Daughter"/>
                <a:cs typeface="Architects Daughter"/>
                <a:sym typeface="Architects Daughter"/>
              </a:rPr>
              <a:t> alike.</a:t>
            </a:r>
            <a:endParaRPr sz="2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chitects Daughter"/>
                <a:ea typeface="Architects Daughter"/>
                <a:cs typeface="Architects Daughter"/>
                <a:sym typeface="Architects Daughter"/>
              </a:rPr>
              <a:t>                                                                 — also Robin Pawlak </a:t>
            </a:r>
            <a:r>
              <a:rPr i="1" lang="en-US" sz="1000">
                <a:latin typeface="Architects Daughter"/>
                <a:ea typeface="Architects Daughter"/>
                <a:cs typeface="Architects Daughter"/>
                <a:sym typeface="Architects Daughter"/>
              </a:rPr>
              <a:t>(the guy just never shuts up)</a:t>
            </a:r>
            <a:r>
              <a:rPr lang="en-US" sz="1000">
                <a:latin typeface="Architects Daughter"/>
                <a:ea typeface="Architects Daughter"/>
                <a:cs typeface="Architects Daughter"/>
                <a:sym typeface="Architects Daughter"/>
              </a:rPr>
              <a:t>    </a:t>
            </a:r>
            <a:endParaRPr sz="1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25d8a8320_0_56"/>
          <p:cNvSpPr/>
          <p:nvPr/>
        </p:nvSpPr>
        <p:spPr>
          <a:xfrm>
            <a:off x="559625" y="0"/>
            <a:ext cx="7869900" cy="13518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025d8a8320_0_56"/>
          <p:cNvSpPr txBox="1"/>
          <p:nvPr>
            <p:ph type="title"/>
          </p:nvPr>
        </p:nvSpPr>
        <p:spPr>
          <a:xfrm>
            <a:off x="559625" y="471110"/>
            <a:ext cx="76200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</a:rPr>
              <a:t>CONTENT-AREA WRITING</a:t>
            </a:r>
            <a:endParaRPr/>
          </a:p>
        </p:txBody>
      </p:sp>
      <p:sp>
        <p:nvSpPr>
          <p:cNvPr id="250" name="Google Shape;250;g2025d8a8320_0_56"/>
          <p:cNvSpPr txBox="1"/>
          <p:nvPr>
            <p:ph idx="1" type="body"/>
          </p:nvPr>
        </p:nvSpPr>
        <p:spPr>
          <a:xfrm>
            <a:off x="559625" y="1925412"/>
            <a:ext cx="76200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i="1" lang="en-US" sz="4000"/>
              <a:t>Why?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i="1" lang="en-US" sz="4000"/>
              <a:t>Philosophy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i="1" lang="en-US" sz="4000"/>
              <a:t>Practical Ideas</a:t>
            </a:r>
            <a:endParaRPr i="1" sz="4000"/>
          </a:p>
        </p:txBody>
      </p:sp>
      <p:sp>
        <p:nvSpPr>
          <p:cNvPr id="251" name="Google Shape;251;g2025d8a8320_0_56"/>
          <p:cNvSpPr/>
          <p:nvPr/>
        </p:nvSpPr>
        <p:spPr>
          <a:xfrm>
            <a:off x="2478687" y="2068794"/>
            <a:ext cx="5950800" cy="108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writing is hard. Teaching content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hard. But both? At the same time?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on.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025d8a8320_0_56"/>
          <p:cNvSpPr/>
          <p:nvPr/>
        </p:nvSpPr>
        <p:spPr>
          <a:xfrm>
            <a:off x="3810215" y="3725479"/>
            <a:ext cx="4696200" cy="820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 to learn </a:t>
            </a:r>
            <a:r>
              <a:rPr b="0" i="1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to write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025d8a8320_0_56"/>
          <p:cNvSpPr/>
          <p:nvPr/>
        </p:nvSpPr>
        <p:spPr>
          <a:xfrm>
            <a:off x="4542553" y="5327252"/>
            <a:ext cx="3963600" cy="672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We’ll share!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025d8a8320_0_56"/>
          <p:cNvSpPr/>
          <p:nvPr/>
        </p:nvSpPr>
        <p:spPr>
          <a:xfrm>
            <a:off x="178325" y="4712025"/>
            <a:ext cx="8632500" cy="1668000"/>
          </a:xfrm>
          <a:prstGeom prst="ellipse">
            <a:avLst/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/>
          <p:nvPr/>
        </p:nvSpPr>
        <p:spPr>
          <a:xfrm>
            <a:off x="559625" y="0"/>
            <a:ext cx="7869960" cy="1351885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/>
          <p:nvPr>
            <p:ph type="title"/>
          </p:nvPr>
        </p:nvSpPr>
        <p:spPr>
          <a:xfrm>
            <a:off x="559625" y="471110"/>
            <a:ext cx="7620000" cy="68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</a:rPr>
              <a:t>CONTENT-AREA WRITING</a:t>
            </a:r>
            <a:endParaRPr/>
          </a:p>
        </p:txBody>
      </p:sp>
      <p:pic>
        <p:nvPicPr>
          <p:cNvPr id="261" name="Google Shape;2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250" y="1513100"/>
            <a:ext cx="3824324" cy="50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5424050" y="3745825"/>
            <a:ext cx="2202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ENGAGEMENT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&amp;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SUCCESS</a:t>
            </a:r>
            <a:endParaRPr b="1" i="0" sz="2200" u="none" cap="none" strike="noStrike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351500" y="2073825"/>
            <a:ext cx="3867210" cy="3578850"/>
          </a:xfrm>
          <a:prstGeom prst="irregularSeal1">
            <a:avLst/>
          </a:prstGeom>
          <a:solidFill>
            <a:srgbClr val="FFDD5F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 rot="-1424394">
            <a:off x="775741" y="2592997"/>
            <a:ext cx="3018738" cy="2093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MUST HAVES!</a:t>
            </a:r>
            <a:endParaRPr b="0" i="0" sz="6500" u="none" cap="none" strike="noStrike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0" name="Google Shape;270;p13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CHALLENGES</a:t>
            </a:r>
            <a:endParaRPr sz="2100"/>
          </a:p>
        </p:txBody>
      </p:sp>
      <p:sp>
        <p:nvSpPr>
          <p:cNvPr id="271" name="Google Shape;271;p13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 txBox="1"/>
          <p:nvPr>
            <p:ph idx="2" type="body"/>
          </p:nvPr>
        </p:nvSpPr>
        <p:spPr>
          <a:xfrm>
            <a:off x="820056" y="2603382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74" name="Google Shape;274;p13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pic>
        <p:nvPicPr>
          <p:cNvPr id="275" name="Google Shape;275;p13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1302" r="1300" t="0"/>
          <a:stretch/>
        </p:blipFill>
        <p:spPr>
          <a:xfrm>
            <a:off x="4511675" y="2259013"/>
            <a:ext cx="3740150" cy="38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/>
          <p:nvPr/>
        </p:nvSpPr>
        <p:spPr>
          <a:xfrm>
            <a:off x="4511524" y="2259366"/>
            <a:ext cx="3740477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1209523" y="5148817"/>
            <a:ext cx="29270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time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932" y="2603382"/>
            <a:ext cx="2796298" cy="279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4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88" name="Google Shape;288;p14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289" name="Google Shape;289;p14"/>
          <p:cNvSpPr txBox="1"/>
          <p:nvPr>
            <p:ph idx="4" type="body"/>
          </p:nvPr>
        </p:nvSpPr>
        <p:spPr>
          <a:xfrm>
            <a:off x="4511524" y="2259366"/>
            <a:ext cx="3740477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919250" y="2269325"/>
            <a:ext cx="7332900" cy="384060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4"/>
          <p:cNvSpPr txBox="1"/>
          <p:nvPr/>
        </p:nvSpPr>
        <p:spPr>
          <a:xfrm>
            <a:off x="4342190" y="2439888"/>
            <a:ext cx="3789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Collaborate</a:t>
            </a:r>
            <a:r>
              <a:rPr b="1" i="1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LA teachers!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1452002" y="2712239"/>
            <a:ext cx="1497630" cy="1477327"/>
          </a:xfrm>
          <a:prstGeom prst="ellipse">
            <a:avLst/>
          </a:prstGeom>
          <a:solidFill>
            <a:srgbClr val="605F4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5665016" y="4637761"/>
            <a:ext cx="1497630" cy="1477327"/>
          </a:xfrm>
          <a:prstGeom prst="ellipse">
            <a:avLst/>
          </a:prstGeom>
          <a:solidFill>
            <a:srgbClr val="605F4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2638941" y="4433401"/>
            <a:ext cx="1497630" cy="1477327"/>
          </a:xfrm>
          <a:prstGeom prst="ellipse">
            <a:avLst/>
          </a:prstGeom>
          <a:solidFill>
            <a:srgbClr val="605F4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 rot="10800000">
            <a:off x="3158162" y="3094029"/>
            <a:ext cx="978409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1360603" y="2819223"/>
            <a:ext cx="1657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They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ideas</a:t>
            </a:r>
            <a:r>
              <a:rPr b="1" i="1" lang="en-US" sz="24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/>
          <p:nvPr/>
        </p:nvSpPr>
        <p:spPr>
          <a:xfrm rot="3854403">
            <a:off x="5384777" y="3947250"/>
            <a:ext cx="895712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2551807" y="4433390"/>
            <a:ext cx="1671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They have </a:t>
            </a:r>
            <a:endParaRPr b="1" i="1" sz="24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expertise</a:t>
            </a:r>
            <a:r>
              <a:rPr b="1" i="1" lang="en-US" sz="24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1" sz="24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/>
          <p:nvPr/>
        </p:nvSpPr>
        <p:spPr>
          <a:xfrm rot="7644264">
            <a:off x="3834946" y="3913377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5665034" y="4698227"/>
            <a:ext cx="224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They have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dedicated class time</a:t>
            </a:r>
            <a:r>
              <a:rPr b="1" i="1" lang="en-US" sz="24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1" sz="24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7" name="Google Shape;307;p15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311" name="Google Shape;311;p15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312" name="Google Shape;312;p15"/>
          <p:cNvSpPr txBox="1"/>
          <p:nvPr>
            <p:ph idx="4" type="body"/>
          </p:nvPr>
        </p:nvSpPr>
        <p:spPr>
          <a:xfrm>
            <a:off x="4511524" y="2259366"/>
            <a:ext cx="3740477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3" name="Google Shape;313;p15"/>
          <p:cNvSpPr/>
          <p:nvPr/>
        </p:nvSpPr>
        <p:spPr>
          <a:xfrm>
            <a:off x="1015999" y="2259366"/>
            <a:ext cx="7236002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 txBox="1"/>
          <p:nvPr/>
        </p:nvSpPr>
        <p:spPr>
          <a:xfrm>
            <a:off x="2623724" y="2455158"/>
            <a:ext cx="34369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 rot="5400000">
            <a:off x="3725794" y="3805335"/>
            <a:ext cx="1086827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1091660" y="4045851"/>
            <a:ext cx="1225308" cy="9075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1026163" y="4078388"/>
            <a:ext cx="1356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B79100"/>
                </a:solidFill>
                <a:latin typeface="Arial"/>
                <a:ea typeface="Arial"/>
                <a:cs typeface="Arial"/>
                <a:sym typeface="Arial"/>
              </a:rPr>
              <a:t>Writing 101.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 rot="2268917">
            <a:off x="5429563" y="3276166"/>
            <a:ext cx="1017090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3132667" y="4753019"/>
            <a:ext cx="2558813" cy="1016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>
            <a:off x="3132667" y="4852704"/>
            <a:ext cx="2558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sng" cap="none" strike="noStrike">
                <a:solidFill>
                  <a:srgbClr val="B8910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Jennifer Serravallo</a:t>
            </a:r>
            <a:endParaRPr b="1" i="1" sz="2000" u="none" cap="none" strike="noStrike">
              <a:solidFill>
                <a:srgbClr val="B891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 txBox="1"/>
          <p:nvPr/>
        </p:nvSpPr>
        <p:spPr>
          <a:xfrm>
            <a:off x="3208411" y="5278758"/>
            <a:ext cx="24830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sng" cap="none" strike="noStrike">
                <a:solidFill>
                  <a:srgbClr val="B8910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Regie Routman</a:t>
            </a:r>
            <a:endParaRPr b="1" i="1" sz="2000" u="none" cap="none" strike="noStrike">
              <a:solidFill>
                <a:srgbClr val="B891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5"/>
          <p:cNvSpPr/>
          <p:nvPr/>
        </p:nvSpPr>
        <p:spPr>
          <a:xfrm rot="7805485">
            <a:off x="2190981" y="3319283"/>
            <a:ext cx="79489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6488421" y="3971065"/>
            <a:ext cx="1356153" cy="98236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5"/>
          <p:cNvSpPr txBox="1"/>
          <p:nvPr/>
        </p:nvSpPr>
        <p:spPr>
          <a:xfrm>
            <a:off x="6488422" y="4021707"/>
            <a:ext cx="13561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B89101"/>
                </a:solidFill>
                <a:latin typeface="Arial"/>
                <a:ea typeface="Arial"/>
                <a:cs typeface="Arial"/>
                <a:sym typeface="Arial"/>
              </a:rPr>
              <a:t>Please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B89101"/>
                </a:solidFill>
                <a:latin typeface="Arial"/>
                <a:ea typeface="Arial"/>
                <a:cs typeface="Arial"/>
                <a:sym typeface="Arial"/>
              </a:rPr>
              <a:t>share!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5"/>
          <p:cNvSpPr txBox="1"/>
          <p:nvPr/>
        </p:nvSpPr>
        <p:spPr>
          <a:xfrm>
            <a:off x="2864946" y="6111009"/>
            <a:ext cx="2133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1" name="Google Shape;331;p16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CHALLENGES</a:t>
            </a:r>
            <a:endParaRPr sz="2100"/>
          </a:p>
        </p:txBody>
      </p:sp>
      <p:sp>
        <p:nvSpPr>
          <p:cNvPr id="332" name="Google Shape;332;p16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6"/>
          <p:cNvSpPr txBox="1"/>
          <p:nvPr>
            <p:ph idx="2" type="body"/>
          </p:nvPr>
        </p:nvSpPr>
        <p:spPr>
          <a:xfrm>
            <a:off x="820056" y="2603382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i="1" lang="en-US" sz="2100">
                <a:solidFill>
                  <a:schemeClr val="lt1"/>
                </a:solidFill>
              </a:rPr>
              <a:t>“Students in my content-area classes struggle with even the simplest writing tasks.”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16"/>
          <p:cNvSpPr txBox="1"/>
          <p:nvPr/>
        </p:nvSpPr>
        <p:spPr>
          <a:xfrm>
            <a:off x="1130413" y="4392275"/>
            <a:ext cx="2695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1" lang="en-US" sz="27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Sumtimes. Not eve </a:t>
            </a:r>
            <a:r>
              <a:rPr b="1" i="1" lang="en-US" sz="25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</a:t>
            </a:r>
            <a:r>
              <a:rPr b="1" i="1" lang="en-US" sz="27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 cumpleat centinsis Dosn’t make cents</a:t>
            </a:r>
            <a:endParaRPr b="1" i="1" sz="27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35" name="Google Shape;335;p16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336" name="Google Shape;336;p16"/>
          <p:cNvSpPr/>
          <p:nvPr/>
        </p:nvSpPr>
        <p:spPr>
          <a:xfrm>
            <a:off x="4613528" y="2259366"/>
            <a:ext cx="3740400" cy="384060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025d8a8320_0_66"/>
          <p:cNvSpPr txBox="1"/>
          <p:nvPr>
            <p:ph type="title"/>
          </p:nvPr>
        </p:nvSpPr>
        <p:spPr>
          <a:xfrm>
            <a:off x="457200" y="152400"/>
            <a:ext cx="7928100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2" name="Google Shape;342;g2025d8a8320_0_66"/>
          <p:cNvSpPr txBox="1"/>
          <p:nvPr>
            <p:ph idx="1" type="body"/>
          </p:nvPr>
        </p:nvSpPr>
        <p:spPr>
          <a:xfrm>
            <a:off x="457200" y="1499810"/>
            <a:ext cx="3885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CHALLENGES</a:t>
            </a:r>
            <a:endParaRPr sz="2100"/>
          </a:p>
        </p:txBody>
      </p:sp>
      <p:sp>
        <p:nvSpPr>
          <p:cNvPr id="343" name="Google Shape;343;g2025d8a8320_0_66"/>
          <p:cNvSpPr/>
          <p:nvPr/>
        </p:nvSpPr>
        <p:spPr>
          <a:xfrm>
            <a:off x="699104" y="2259366"/>
            <a:ext cx="3534300" cy="3840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025d8a8320_0_66"/>
          <p:cNvSpPr txBox="1"/>
          <p:nvPr>
            <p:ph idx="2" type="body"/>
          </p:nvPr>
        </p:nvSpPr>
        <p:spPr>
          <a:xfrm>
            <a:off x="820056" y="2603382"/>
            <a:ext cx="33165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i="1" lang="en-US" sz="2100">
                <a:solidFill>
                  <a:schemeClr val="lt1"/>
                </a:solidFill>
              </a:rPr>
              <a:t>“Students in my content-area classes struggle with even the simplest writing tasks.”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5" name="Google Shape;345;g2025d8a8320_0_66"/>
          <p:cNvSpPr txBox="1"/>
          <p:nvPr/>
        </p:nvSpPr>
        <p:spPr>
          <a:xfrm>
            <a:off x="1130413" y="4392275"/>
            <a:ext cx="2695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1" lang="en-US" sz="27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Sumtimes. Not eve </a:t>
            </a:r>
            <a:r>
              <a:rPr b="1" i="1" lang="en-US" sz="25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</a:t>
            </a:r>
            <a:r>
              <a:rPr b="1" i="1" lang="en-US" sz="27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 cumpleat centinsis Dosn’t make cents</a:t>
            </a:r>
            <a:endParaRPr b="1" i="1" sz="27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6" name="Google Shape;346;g2025d8a8320_0_66"/>
          <p:cNvSpPr txBox="1"/>
          <p:nvPr>
            <p:ph idx="3" type="body"/>
          </p:nvPr>
        </p:nvSpPr>
        <p:spPr>
          <a:xfrm>
            <a:off x="4136571" y="1512292"/>
            <a:ext cx="4499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347" name="Google Shape;347;g2025d8a8320_0_66"/>
          <p:cNvSpPr/>
          <p:nvPr/>
        </p:nvSpPr>
        <p:spPr>
          <a:xfrm>
            <a:off x="4613528" y="2259366"/>
            <a:ext cx="3740400" cy="384060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2025d8a8320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9530" y="2603382"/>
            <a:ext cx="3148502" cy="18891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025d8a8320_0_66"/>
          <p:cNvSpPr txBox="1"/>
          <p:nvPr/>
        </p:nvSpPr>
        <p:spPr>
          <a:xfrm>
            <a:off x="5569525" y="5049000"/>
            <a:ext cx="187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DD5F"/>
                </a:solidFill>
                <a:latin typeface="Sedgwick Ave"/>
                <a:ea typeface="Sedgwick Ave"/>
                <a:cs typeface="Sedgwick Ave"/>
                <a:sym typeface="Sedgwick Ave"/>
              </a:rPr>
              <a:t>Hmmmm…?</a:t>
            </a:r>
            <a:endParaRPr b="1" i="1" sz="1800" u="none" cap="none" strike="noStrike">
              <a:solidFill>
                <a:srgbClr val="FFDD5F"/>
              </a:solidFill>
              <a:latin typeface="Sedgwick Ave"/>
              <a:ea typeface="Sedgwick Ave"/>
              <a:cs typeface="Sedgwick Ave"/>
              <a:sym typeface="Sedgwick Av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5" name="Google Shape;355;p17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17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359" name="Google Shape;359;p17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360" name="Google Shape;360;p17"/>
          <p:cNvSpPr txBox="1"/>
          <p:nvPr>
            <p:ph idx="4" type="body"/>
          </p:nvPr>
        </p:nvSpPr>
        <p:spPr>
          <a:xfrm>
            <a:off x="4511524" y="2259366"/>
            <a:ext cx="3740477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61" name="Google Shape;361;p17"/>
          <p:cNvSpPr/>
          <p:nvPr/>
        </p:nvSpPr>
        <p:spPr>
          <a:xfrm>
            <a:off x="1015999" y="2259366"/>
            <a:ext cx="7236002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1142000" y="2546606"/>
            <a:ext cx="69900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Writing 101:</a:t>
            </a:r>
            <a:r>
              <a:rPr b="1" i="1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 it Down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>
            <a:off x="1814392" y="3605123"/>
            <a:ext cx="5774033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As much as possible, </a:t>
            </a:r>
            <a:r>
              <a:rPr b="1" i="1" lang="en-US" sz="36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teach</a:t>
            </a:r>
            <a:r>
              <a:rPr b="1" i="0" lang="en-US" sz="36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US" sz="36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assess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thing at a time</a:t>
            </a:r>
            <a:r>
              <a:rPr b="1" i="1" lang="en-US" sz="36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1" sz="36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559625" y="0"/>
            <a:ext cx="7869960" cy="1351885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>
            <p:ph type="title"/>
          </p:nvPr>
        </p:nvSpPr>
        <p:spPr>
          <a:xfrm>
            <a:off x="559625" y="471110"/>
            <a:ext cx="7620000" cy="68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</a:rPr>
              <a:t>CONTENT-AREA WRITING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559625" y="1925412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i="1" lang="en-US" sz="4000"/>
              <a:t>Why?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i="1" lang="en-US" sz="4000"/>
              <a:t>Philosophy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i="1" lang="en-US" sz="4000"/>
              <a:t>Practical Ideas</a:t>
            </a:r>
            <a:endParaRPr i="1" sz="4000"/>
          </a:p>
        </p:txBody>
      </p:sp>
      <p:sp>
        <p:nvSpPr>
          <p:cNvPr id="108" name="Google Shape;108;p3"/>
          <p:cNvSpPr/>
          <p:nvPr/>
        </p:nvSpPr>
        <p:spPr>
          <a:xfrm>
            <a:off x="2478687" y="2068794"/>
            <a:ext cx="5950898" cy="1085605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writing is hard. Teaching content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hard. But both? At the same time?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on.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810215" y="3725479"/>
            <a:ext cx="4696079" cy="820548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 to learn </a:t>
            </a:r>
            <a:r>
              <a:rPr b="0" i="1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to write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4542553" y="5327252"/>
            <a:ext cx="3963741" cy="672656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We’ll share!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6ab7989b6_0_0"/>
          <p:cNvSpPr txBox="1"/>
          <p:nvPr>
            <p:ph type="title"/>
          </p:nvPr>
        </p:nvSpPr>
        <p:spPr>
          <a:xfrm>
            <a:off x="457200" y="0"/>
            <a:ext cx="8187600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CONTENT-AREA WRITING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9" name="Google Shape;369;g286ab7989b6_0_0"/>
          <p:cNvSpPr/>
          <p:nvPr/>
        </p:nvSpPr>
        <p:spPr>
          <a:xfrm>
            <a:off x="457199" y="1574800"/>
            <a:ext cx="8187600" cy="4526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86ab7989b6_0_0"/>
          <p:cNvSpPr txBox="1"/>
          <p:nvPr>
            <p:ph idx="2" type="body"/>
          </p:nvPr>
        </p:nvSpPr>
        <p:spPr>
          <a:xfrm>
            <a:off x="873050" y="3054925"/>
            <a:ext cx="5785800" cy="30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i="1" lang="en-US" sz="1750">
                <a:solidFill>
                  <a:srgbClr val="FFFFFF"/>
                </a:solidFill>
              </a:rPr>
              <a:t>listening/reading/viewing (etc.) to </a:t>
            </a:r>
            <a:r>
              <a:rPr i="1" lang="en-US" sz="1750">
                <a:solidFill>
                  <a:schemeClr val="lt1"/>
                </a:solidFill>
              </a:rPr>
              <a:t>know what’s </a:t>
            </a:r>
            <a:endParaRPr i="1" sz="17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i="1" lang="en-US" sz="1750">
                <a:solidFill>
                  <a:schemeClr val="lt1"/>
                </a:solidFill>
              </a:rPr>
              <a:t>expected        recall        what do I want to say?       </a:t>
            </a:r>
            <a:endParaRPr i="1" sz="17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i="1" lang="en-US" sz="1750">
                <a:solidFill>
                  <a:schemeClr val="lt1"/>
                </a:solidFill>
              </a:rPr>
              <a:t>how do I say it?       format        physically creating </a:t>
            </a:r>
            <a:endParaRPr i="1" sz="175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i="1" lang="en-US" sz="1750">
                <a:solidFill>
                  <a:schemeClr val="lt1"/>
                </a:solidFill>
              </a:rPr>
              <a:t>the letters and words        spelling        spacing         capitalization        punctuation        grammar        sentence structure        paragraph structure         organizing thoughts</a:t>
            </a:r>
            <a:endParaRPr i="1" sz="1750">
              <a:solidFill>
                <a:srgbClr val="FFFFFF"/>
              </a:solidFill>
            </a:endParaRPr>
          </a:p>
        </p:txBody>
      </p:sp>
      <p:pic>
        <p:nvPicPr>
          <p:cNvPr id="371" name="Google Shape;371;g286ab7989b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275" y="3054925"/>
            <a:ext cx="1861100" cy="28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4647" y="34162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572" y="34162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797" y="3796113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122" y="34162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0122" y="3796125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7960" y="417600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3547" y="417600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122" y="417600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447" y="46051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3135" y="4605150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985" y="4605138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797" y="4985025"/>
            <a:ext cx="373008" cy="37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360" y="5034300"/>
            <a:ext cx="373008" cy="37987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286ab7989b6_0_0"/>
          <p:cNvSpPr/>
          <p:nvPr/>
        </p:nvSpPr>
        <p:spPr>
          <a:xfrm>
            <a:off x="946675" y="2082575"/>
            <a:ext cx="7499700" cy="547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g286ab7989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3810" y="5414175"/>
            <a:ext cx="373008" cy="3798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86ab7989b6_0_0"/>
          <p:cNvSpPr txBox="1"/>
          <p:nvPr/>
        </p:nvSpPr>
        <p:spPr>
          <a:xfrm>
            <a:off x="457200" y="2040575"/>
            <a:ext cx="8187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/>
              <a:t>Required for a </a:t>
            </a:r>
            <a:r>
              <a:rPr b="1" i="1" lang="en-US" sz="2700"/>
              <a:t>simple</a:t>
            </a:r>
            <a:r>
              <a:rPr b="1" lang="en-US" sz="2700"/>
              <a:t> written response . . .</a:t>
            </a:r>
            <a:r>
              <a:rPr b="1" lang="en-US" sz="2900"/>
              <a:t> </a:t>
            </a:r>
            <a:endParaRPr b="1" sz="2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3" name="Google Shape;393;p18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6" name="Google Shape;396;p18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397" name="Google Shape;397;p18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398" name="Google Shape;398;p18"/>
          <p:cNvSpPr txBox="1"/>
          <p:nvPr>
            <p:ph idx="4" type="body"/>
          </p:nvPr>
        </p:nvSpPr>
        <p:spPr>
          <a:xfrm>
            <a:off x="4511524" y="2259366"/>
            <a:ext cx="3740477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99" name="Google Shape;399;p18"/>
          <p:cNvSpPr/>
          <p:nvPr/>
        </p:nvSpPr>
        <p:spPr>
          <a:xfrm>
            <a:off x="1015999" y="2259366"/>
            <a:ext cx="7236002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 txBox="1"/>
          <p:nvPr/>
        </p:nvSpPr>
        <p:spPr>
          <a:xfrm>
            <a:off x="1142000" y="2546606"/>
            <a:ext cx="69900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Writing 101:</a:t>
            </a:r>
            <a:r>
              <a:rPr b="1" i="1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 it Down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 txBox="1"/>
          <p:nvPr/>
        </p:nvSpPr>
        <p:spPr>
          <a:xfrm>
            <a:off x="1462186" y="3469833"/>
            <a:ext cx="642508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1" lang="en-US" sz="26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Requires</a:t>
            </a:r>
            <a:r>
              <a:rPr b="1" i="0" lang="en-US" sz="26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 analysis </a:t>
            </a:r>
            <a:r>
              <a:rPr b="0" i="1" lang="en-US" sz="2600" u="none" cap="none" strike="noStrike">
                <a:solidFill>
                  <a:srgbClr val="FFF3CA"/>
                </a:solidFill>
                <a:latin typeface="Arial"/>
                <a:ea typeface="Arial"/>
                <a:cs typeface="Arial"/>
                <a:sym typeface="Arial"/>
              </a:rPr>
              <a:t>of every writing task: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 txBox="1"/>
          <p:nvPr/>
        </p:nvSpPr>
        <p:spPr>
          <a:xfrm>
            <a:off x="2241307" y="4069196"/>
            <a:ext cx="5048278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Exactly what type of written response are you looking for?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What’s the simplest possible version of that?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skills will they need to accomplish the task?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EXAMPLES: </a:t>
            </a: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BREAK IT DOWN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Screen Shot 2022-02-07 at 11.55.27 AM.png" id="408" name="Google Shape;4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250" y="1661911"/>
            <a:ext cx="7366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9"/>
          <p:cNvSpPr/>
          <p:nvPr/>
        </p:nvSpPr>
        <p:spPr>
          <a:xfrm>
            <a:off x="843158" y="2507884"/>
            <a:ext cx="2369382" cy="1579435"/>
          </a:xfrm>
          <a:prstGeom prst="rect">
            <a:avLst/>
          </a:prstGeom>
          <a:solidFill>
            <a:srgbClr val="A5421A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Complete sentence(s)?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or without explanation/reasons?</a:t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3692821" y="3511040"/>
            <a:ext cx="1536896" cy="1312638"/>
          </a:xfrm>
          <a:prstGeom prst="rect">
            <a:avLst/>
          </a:prstGeom>
          <a:solidFill>
            <a:srgbClr val="5B5B5B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Phrases?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5806054" y="2507884"/>
            <a:ext cx="1174018" cy="1375081"/>
          </a:xfrm>
          <a:prstGeom prst="rect">
            <a:avLst/>
          </a:prstGeom>
          <a:solidFill>
            <a:srgbClr val="B79100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words?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1035270" y="5474660"/>
            <a:ext cx="3511381" cy="661655"/>
          </a:xfrm>
          <a:prstGeom prst="rect">
            <a:avLst/>
          </a:prstGeom>
          <a:solidFill>
            <a:srgbClr val="9C1D2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1803720" y="4578225"/>
            <a:ext cx="1077962" cy="661655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Essay?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6115567" y="4268742"/>
            <a:ext cx="1463921" cy="1301965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Jot notes? Point form? List?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4967133" y="5976440"/>
            <a:ext cx="2828317" cy="544264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Paragraph?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EXAMPLES: </a:t>
            </a: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BREAK IT DOWN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2" name="Google Shape;422;p20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3" name="Google Shape;423;p20"/>
          <p:cNvSpPr/>
          <p:nvPr/>
        </p:nvSpPr>
        <p:spPr>
          <a:xfrm>
            <a:off x="2955613" y="3581576"/>
            <a:ext cx="2390726" cy="800391"/>
          </a:xfrm>
          <a:prstGeom prst="rect">
            <a:avLst/>
          </a:prstGeom>
          <a:solidFill>
            <a:srgbClr val="A5421A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Sentence stems*</a:t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0"/>
          <p:cNvSpPr/>
          <p:nvPr/>
        </p:nvSpPr>
        <p:spPr>
          <a:xfrm>
            <a:off x="5806052" y="2570327"/>
            <a:ext cx="1536896" cy="1312638"/>
          </a:xfrm>
          <a:prstGeom prst="rect">
            <a:avLst/>
          </a:prstGeom>
          <a:solidFill>
            <a:srgbClr val="5B5B5B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same/similar form consistently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0"/>
          <p:cNvSpPr/>
          <p:nvPr/>
        </p:nvSpPr>
        <p:spPr>
          <a:xfrm>
            <a:off x="1560742" y="2570327"/>
            <a:ext cx="2668223" cy="789718"/>
          </a:xfrm>
          <a:prstGeom prst="rect">
            <a:avLst/>
          </a:prstGeom>
          <a:solidFill>
            <a:srgbClr val="B79100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Sentence frames*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0"/>
          <p:cNvSpPr/>
          <p:nvPr/>
        </p:nvSpPr>
        <p:spPr>
          <a:xfrm>
            <a:off x="565663" y="5474660"/>
            <a:ext cx="7819511" cy="661655"/>
          </a:xfrm>
          <a:prstGeom prst="rect">
            <a:avLst/>
          </a:prstGeom>
          <a:solidFill>
            <a:srgbClr val="9C1D2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to primary teachers!</a:t>
            </a:r>
            <a:endParaRPr b="1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0"/>
          <p:cNvSpPr/>
          <p:nvPr/>
        </p:nvSpPr>
        <p:spPr>
          <a:xfrm>
            <a:off x="1312767" y="4183367"/>
            <a:ext cx="1077962" cy="1056513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0"/>
          <p:cNvSpPr/>
          <p:nvPr/>
        </p:nvSpPr>
        <p:spPr>
          <a:xfrm>
            <a:off x="3703493" y="4695616"/>
            <a:ext cx="3991662" cy="544264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template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2-02-07 at 12.05.59 PM.png" id="429" name="Google Shape;4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270" y="1554131"/>
            <a:ext cx="6869580" cy="68695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0"/>
          <p:cNvSpPr txBox="1"/>
          <p:nvPr/>
        </p:nvSpPr>
        <p:spPr>
          <a:xfrm>
            <a:off x="330860" y="6320981"/>
            <a:ext cx="8260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Examples/explanation of stems/frames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EXAMPLES: </a:t>
            </a: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BREAK IT DOWN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6" name="Google Shape;436;p21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Discussion Summary.png" id="437" name="Google Shape;4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77" y="2453633"/>
            <a:ext cx="7442200" cy="433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2-02-07 at 1.18.09 PM.png" id="438" name="Google Shape;43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7954" y="1619924"/>
            <a:ext cx="68199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EXAMPLES: </a:t>
            </a: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BREAK IT DOWN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4" name="Google Shape;444;p22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Sample responses.png" id="445" name="Google Shape;4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3161" y="1650184"/>
            <a:ext cx="4218331" cy="5207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2-02-07 at 1.22.12 PM.png" id="446" name="Google Shape;44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481" y="1823238"/>
            <a:ext cx="3021131" cy="295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EXAMPLES: </a:t>
            </a: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BREAK IT DOWN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2" name="Google Shape;452;p23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Opinion Para A.png" id="453" name="Google Shape;4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465198"/>
            <a:ext cx="3673209" cy="5398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inion Para B.png" id="454" name="Google Shape;4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6805" y="2465198"/>
            <a:ext cx="4207118" cy="4759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2-02-07 at 1.18.09 PM.png" id="455" name="Google Shape;45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0560" y="1651940"/>
            <a:ext cx="68199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EXAMPLES: </a:t>
            </a: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BREAK IT DOWN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1" name="Google Shape;461;p24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Report Writing.png" id="462" name="Google Shape;4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3601" y="2597926"/>
            <a:ext cx="5813173" cy="4477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2-02-07 at 1.18.09 PM.png" id="463" name="Google Shape;46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3337" y="1739512"/>
            <a:ext cx="68199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9" name="Google Shape;469;p25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470" name="Google Shape;470;p25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5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472" name="Google Shape;472;p25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473" name="Google Shape;473;p25"/>
          <p:cNvSpPr txBox="1"/>
          <p:nvPr>
            <p:ph idx="4" type="body"/>
          </p:nvPr>
        </p:nvSpPr>
        <p:spPr>
          <a:xfrm>
            <a:off x="4511524" y="2259366"/>
            <a:ext cx="3740477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1015999" y="2259366"/>
            <a:ext cx="7236002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5"/>
          <p:cNvSpPr txBox="1"/>
          <p:nvPr/>
        </p:nvSpPr>
        <p:spPr>
          <a:xfrm>
            <a:off x="919239" y="2397200"/>
            <a:ext cx="7332762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Writing 101:</a:t>
            </a:r>
            <a:r>
              <a:rPr b="1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them success.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5"/>
          <p:cNvSpPr/>
          <p:nvPr/>
        </p:nvSpPr>
        <p:spPr>
          <a:xfrm>
            <a:off x="1836850" y="3414993"/>
            <a:ext cx="2090774" cy="923330"/>
          </a:xfrm>
          <a:prstGeom prst="roundRect">
            <a:avLst>
              <a:gd fmla="val 16667" name="adj"/>
            </a:avLst>
          </a:prstGeom>
          <a:solidFill>
            <a:srgbClr val="605F4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5"/>
          <p:cNvSpPr/>
          <p:nvPr/>
        </p:nvSpPr>
        <p:spPr>
          <a:xfrm>
            <a:off x="4860258" y="3414993"/>
            <a:ext cx="2090774" cy="923330"/>
          </a:xfrm>
          <a:prstGeom prst="roundRect">
            <a:avLst>
              <a:gd fmla="val 16667" name="adj"/>
            </a:avLst>
          </a:prstGeom>
          <a:solidFill>
            <a:srgbClr val="605F4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5"/>
          <p:cNvSpPr txBox="1"/>
          <p:nvPr/>
        </p:nvSpPr>
        <p:spPr>
          <a:xfrm>
            <a:off x="2071762" y="3414993"/>
            <a:ext cx="178359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F4F4EF"/>
                </a:solidFill>
                <a:latin typeface="Arial"/>
                <a:ea typeface="Arial"/>
                <a:cs typeface="Arial"/>
                <a:sym typeface="Arial"/>
              </a:rPr>
              <a:t>What would a good response look like?</a:t>
            </a:r>
            <a:endParaRPr b="0" i="1" sz="1800" u="none" cap="none" strike="noStrike">
              <a:solidFill>
                <a:srgbClr val="F4F4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5"/>
          <p:cNvSpPr txBox="1"/>
          <p:nvPr/>
        </p:nvSpPr>
        <p:spPr>
          <a:xfrm>
            <a:off x="5173554" y="3425665"/>
            <a:ext cx="14425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F3F3EF"/>
                </a:solidFill>
                <a:latin typeface="Arial"/>
                <a:ea typeface="Arial"/>
                <a:cs typeface="Arial"/>
                <a:sym typeface="Arial"/>
              </a:rPr>
              <a:t>Positive &amp; negative examples?</a:t>
            </a:r>
            <a:endParaRPr b="0" i="1" sz="1800" u="none" cap="none" strike="noStrike">
              <a:solidFill>
                <a:srgbClr val="F3F3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1558242" y="4588897"/>
            <a:ext cx="5859418" cy="129129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3711057" y="4678593"/>
            <a:ext cx="16009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Sources:</a:t>
            </a:r>
            <a:endParaRPr b="1" i="0" sz="2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3240753" y="5123607"/>
            <a:ext cx="9925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616042"/>
                </a:solidFill>
                <a:latin typeface="Arial"/>
                <a:ea typeface="Arial"/>
                <a:cs typeface="Arial"/>
                <a:sym typeface="Arial"/>
              </a:rPr>
              <a:t>Your Writing</a:t>
            </a:r>
            <a:endParaRPr b="1" i="1" sz="1800" u="none" cap="none" strike="noStrike">
              <a:solidFill>
                <a:srgbClr val="616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 txBox="1"/>
          <p:nvPr/>
        </p:nvSpPr>
        <p:spPr>
          <a:xfrm>
            <a:off x="4717419" y="5123607"/>
            <a:ext cx="1090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616042"/>
                </a:solidFill>
                <a:latin typeface="Arial"/>
                <a:ea typeface="Arial"/>
                <a:cs typeface="Arial"/>
                <a:sym typeface="Arial"/>
              </a:rPr>
              <a:t>Student Writing</a:t>
            </a:r>
            <a:endParaRPr b="1" i="1" sz="1800" u="none" cap="none" strike="noStrike">
              <a:solidFill>
                <a:srgbClr val="616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 txBox="1"/>
          <p:nvPr/>
        </p:nvSpPr>
        <p:spPr>
          <a:xfrm>
            <a:off x="1964925" y="5264358"/>
            <a:ext cx="893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605F42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  <a:endParaRPr b="1" i="1" sz="1800" u="none" cap="none" strike="noStrike">
              <a:solidFill>
                <a:srgbClr val="605F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 txBox="1"/>
          <p:nvPr/>
        </p:nvSpPr>
        <p:spPr>
          <a:xfrm>
            <a:off x="6281675" y="5264358"/>
            <a:ext cx="944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616042"/>
                </a:solidFill>
                <a:latin typeface="Arial"/>
                <a:ea typeface="Arial"/>
                <a:cs typeface="Arial"/>
                <a:sym typeface="Arial"/>
              </a:rPr>
              <a:t>Books</a:t>
            </a:r>
            <a:endParaRPr b="1" i="1" sz="1800" u="none" cap="none" strike="noStrike">
              <a:solidFill>
                <a:srgbClr val="616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 txBox="1"/>
          <p:nvPr/>
        </p:nvSpPr>
        <p:spPr>
          <a:xfrm>
            <a:off x="6616095" y="2879786"/>
            <a:ext cx="1482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(modelling)</a:t>
            </a:r>
            <a:endParaRPr b="1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1471746" y="3596415"/>
            <a:ext cx="577449" cy="544264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4546962" y="3596415"/>
            <a:ext cx="626592" cy="603174"/>
          </a:xfrm>
          <a:prstGeom prst="mathPlus">
            <a:avLst>
              <a:gd fmla="val 23520" name="adj1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6694784" y="3596415"/>
            <a:ext cx="512496" cy="544264"/>
          </a:xfrm>
          <a:prstGeom prst="mathMinus">
            <a:avLst>
              <a:gd fmla="val 23520" name="adj1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5C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5" name="Google Shape;495;p26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CHALLENGES</a:t>
            </a:r>
            <a:endParaRPr sz="2100"/>
          </a:p>
        </p:txBody>
      </p:sp>
      <p:sp>
        <p:nvSpPr>
          <p:cNvPr id="496" name="Google Shape;496;p26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6"/>
          <p:cNvSpPr txBox="1"/>
          <p:nvPr>
            <p:ph idx="2" type="body"/>
          </p:nvPr>
        </p:nvSpPr>
        <p:spPr>
          <a:xfrm>
            <a:off x="820056" y="2634847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</a:pPr>
            <a:r>
              <a:rPr i="1" lang="en-US" sz="3400">
                <a:solidFill>
                  <a:schemeClr val="lt1"/>
                </a:solidFill>
              </a:rPr>
              <a:t>“What about engagement?”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8" name="Google Shape;498;p26"/>
          <p:cNvSpPr txBox="1"/>
          <p:nvPr/>
        </p:nvSpPr>
        <p:spPr>
          <a:xfrm>
            <a:off x="1221620" y="4199352"/>
            <a:ext cx="2540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1" lang="en-US" sz="26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Writing can kill an otherwise engaging content-area lesson.</a:t>
            </a:r>
            <a:endParaRPr b="1" i="1" sz="26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99" name="Google Shape;499;p26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500" name="Google Shape;500;p26"/>
          <p:cNvSpPr/>
          <p:nvPr/>
        </p:nvSpPr>
        <p:spPr>
          <a:xfrm>
            <a:off x="4559315" y="2259366"/>
            <a:ext cx="3740477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2222" y="3798080"/>
            <a:ext cx="2983393" cy="198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457200" y="0"/>
            <a:ext cx="8187478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CONTENT-AREA WRITING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872735" y="1574800"/>
            <a:ext cx="3291840" cy="452596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4713321" y="1574800"/>
            <a:ext cx="3371645" cy="452596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872735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>
                <a:solidFill>
                  <a:srgbClr val="FFFFFF"/>
                </a:solidFill>
              </a:rPr>
              <a:t>Writing to Learn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sz="1050"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1"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“Like speaking and listening, writing isn’t ‘one more thing to teach’, but rather a tool to help students learn whatever it is you’re teaching.”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b="0" baseline="-25000" i="1" sz="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b="0" baseline="-25000" i="1"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1"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— Barbara R. Blackburn, PhD &amp; TeachThought Staff</a:t>
            </a:r>
            <a:endParaRPr b="0" baseline="-25000" i="1" sz="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4"/>
          <p:cNvSpPr txBox="1"/>
          <p:nvPr>
            <p:ph idx="2" type="body"/>
          </p:nvPr>
        </p:nvSpPr>
        <p:spPr>
          <a:xfrm>
            <a:off x="4793127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>
                <a:solidFill>
                  <a:srgbClr val="FFFFFF"/>
                </a:solidFill>
              </a:rPr>
              <a:t>Learning to Write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012" y="2483978"/>
            <a:ext cx="2851044" cy="361678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 rot="-816588">
            <a:off x="5210080" y="2767298"/>
            <a:ext cx="2649290" cy="13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</a:t>
            </a:r>
            <a:r>
              <a:rPr b="1" i="0" lang="en-US" sz="19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ay tun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e</a:t>
            </a:r>
            <a:r>
              <a:rPr b="1" i="0" lang="en-US" sz="15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d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 f</a:t>
            </a:r>
            <a:r>
              <a:rPr b="1" i="0" lang="en-US" sz="17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o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r u</a:t>
            </a:r>
            <a:r>
              <a:rPr b="1" i="0" lang="en-US" sz="15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p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comin</a:t>
            </a:r>
            <a:r>
              <a:rPr b="1" i="0" lang="en-US" sz="19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g</a:t>
            </a:r>
            <a:endParaRPr b="1" i="0" sz="19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p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</a:t>
            </a:r>
            <a:r>
              <a:rPr b="1" i="0" lang="en-US" sz="17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y, inspi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rat</a:t>
            </a:r>
            <a:r>
              <a:rPr b="1" i="0" lang="en-US" sz="19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ion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al </a:t>
            </a:r>
            <a:endParaRPr b="1" i="0" sz="20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q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uo</a:t>
            </a:r>
            <a:r>
              <a:rPr b="1" i="0" lang="en-US" sz="17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in 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is spa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ce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.</a:t>
            </a:r>
            <a:endParaRPr b="1" i="0" sz="18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7" name="Google Shape;507;p27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508" name="Google Shape;508;p27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7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0" name="Google Shape;510;p27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511" name="Google Shape;511;p27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pic>
        <p:nvPicPr>
          <p:cNvPr id="512" name="Google Shape;512;p27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1454" r="1454" t="0"/>
          <a:stretch/>
        </p:blipFill>
        <p:spPr>
          <a:xfrm>
            <a:off x="4511675" y="2259013"/>
            <a:ext cx="3740150" cy="38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7"/>
          <p:cNvSpPr/>
          <p:nvPr/>
        </p:nvSpPr>
        <p:spPr>
          <a:xfrm>
            <a:off x="1015999" y="2259366"/>
            <a:ext cx="7236002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1675" y="2410382"/>
            <a:ext cx="3576445" cy="35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7"/>
          <p:cNvSpPr txBox="1"/>
          <p:nvPr/>
        </p:nvSpPr>
        <p:spPr>
          <a:xfrm>
            <a:off x="1206040" y="2703155"/>
            <a:ext cx="346868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Creative solutions!</a:t>
            </a:r>
            <a:endParaRPr b="0" i="0" sz="48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8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1" name="Google Shape;521;p28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522" name="Google Shape;522;p28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8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4" name="Google Shape;524;p28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525" name="Google Shape;525;p28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pic>
        <p:nvPicPr>
          <p:cNvPr id="526" name="Google Shape;526;p2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1454" r="1454" t="0"/>
          <a:stretch/>
        </p:blipFill>
        <p:spPr>
          <a:xfrm>
            <a:off x="4511675" y="2259013"/>
            <a:ext cx="3740150" cy="38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8"/>
          <p:cNvSpPr/>
          <p:nvPr/>
        </p:nvSpPr>
        <p:spPr>
          <a:xfrm>
            <a:off x="1015999" y="2259366"/>
            <a:ext cx="7236002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28"/>
          <p:cNvPicPr preferRelativeResize="0"/>
          <p:nvPr/>
        </p:nvPicPr>
        <p:blipFill rotWithShape="1">
          <a:blip r:embed="rId3">
            <a:alphaModFix amt="36000"/>
          </a:blip>
          <a:srcRect b="0" l="0" r="0" t="0"/>
          <a:stretch/>
        </p:blipFill>
        <p:spPr>
          <a:xfrm>
            <a:off x="4511675" y="2410382"/>
            <a:ext cx="3576445" cy="35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8"/>
          <p:cNvSpPr txBox="1"/>
          <p:nvPr/>
        </p:nvSpPr>
        <p:spPr>
          <a:xfrm>
            <a:off x="1206040" y="2703155"/>
            <a:ext cx="346868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Creative solutions!</a:t>
            </a:r>
            <a:endParaRPr b="0" i="0" sz="48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4650961" y="2835234"/>
            <a:ext cx="329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am I trying to accomplish?</a:t>
            </a:r>
            <a:endParaRPr b="1" i="1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8"/>
          <p:cNvSpPr txBox="1"/>
          <p:nvPr/>
        </p:nvSpPr>
        <p:spPr>
          <a:xfrm>
            <a:off x="4769425" y="4114475"/>
            <a:ext cx="3199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Might there be a more interesting way to get there?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9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7" name="Google Shape;537;p29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538" name="Google Shape;538;p29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9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0" name="Google Shape;540;p29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541" name="Google Shape;541;p29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542" name="Google Shape;542;p29"/>
          <p:cNvSpPr/>
          <p:nvPr/>
        </p:nvSpPr>
        <p:spPr>
          <a:xfrm>
            <a:off x="952479" y="2258695"/>
            <a:ext cx="7236002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29"/>
          <p:cNvPicPr preferRelativeResize="0"/>
          <p:nvPr/>
        </p:nvPicPr>
        <p:blipFill rotWithShape="1">
          <a:blip r:embed="rId3">
            <a:alphaModFix amt="36000"/>
          </a:blip>
          <a:srcRect b="0" l="0" r="0" t="0"/>
          <a:stretch/>
        </p:blipFill>
        <p:spPr>
          <a:xfrm>
            <a:off x="4511675" y="2410382"/>
            <a:ext cx="3576445" cy="35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9"/>
          <p:cNvSpPr/>
          <p:nvPr/>
        </p:nvSpPr>
        <p:spPr>
          <a:xfrm rot="-803397">
            <a:off x="756883" y="1404980"/>
            <a:ext cx="2955827" cy="1285784"/>
          </a:xfrm>
          <a:prstGeom prst="ellipse">
            <a:avLst/>
          </a:prstGeom>
          <a:solidFill>
            <a:srgbClr val="9C1D2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9"/>
          <p:cNvSpPr txBox="1"/>
          <p:nvPr/>
        </p:nvSpPr>
        <p:spPr>
          <a:xfrm rot="-836467">
            <a:off x="882996" y="1230756"/>
            <a:ext cx="27536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Creative</a:t>
            </a:r>
            <a:r>
              <a:rPr b="0" i="0" lang="en-US" sz="48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b="0" i="0" lang="en-US" sz="32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solutions!</a:t>
            </a:r>
            <a:endParaRPr b="0" i="0" sz="32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46" name="Google Shape;546;p29"/>
          <p:cNvSpPr txBox="1"/>
          <p:nvPr/>
        </p:nvSpPr>
        <p:spPr>
          <a:xfrm>
            <a:off x="1462186" y="2753930"/>
            <a:ext cx="662593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DD5F"/>
                </a:solidFill>
                <a:latin typeface="Arial"/>
                <a:ea typeface="Arial"/>
                <a:cs typeface="Arial"/>
                <a:sym typeface="Arial"/>
              </a:rPr>
              <a:t>What am I trying to accomplish?</a:t>
            </a:r>
            <a:endParaRPr b="1" i="0" sz="3200" u="none" cap="none" strike="noStrike">
              <a:solidFill>
                <a:srgbClr val="FFD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>
            <a:off x="1729008" y="3528676"/>
            <a:ext cx="2504325" cy="838881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>
            <a:off x="5304427" y="3528676"/>
            <a:ext cx="2515449" cy="838881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9"/>
          <p:cNvSpPr txBox="1"/>
          <p:nvPr/>
        </p:nvSpPr>
        <p:spPr>
          <a:xfrm>
            <a:off x="5523037" y="3528676"/>
            <a:ext cx="21861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Assessment?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what?</a:t>
            </a:r>
            <a:endParaRPr b="1" i="1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>
            <a:off x="3299580" y="4688406"/>
            <a:ext cx="2828193" cy="120032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9"/>
          <p:cNvSpPr txBox="1"/>
          <p:nvPr/>
        </p:nvSpPr>
        <p:spPr>
          <a:xfrm>
            <a:off x="2120559" y="3568345"/>
            <a:ext cx="17008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Teaching?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so…</a:t>
            </a:r>
            <a:endParaRPr b="1" i="1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9"/>
          <p:cNvSpPr txBox="1"/>
          <p:nvPr/>
        </p:nvSpPr>
        <p:spPr>
          <a:xfrm>
            <a:off x="3299580" y="4688406"/>
            <a:ext cx="282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Content-area knowledge?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Content-area skills?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skills?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Something else?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9"/>
          <p:cNvSpPr/>
          <p:nvPr/>
        </p:nvSpPr>
        <p:spPr>
          <a:xfrm rot="3341553">
            <a:off x="3484099" y="4182053"/>
            <a:ext cx="512299" cy="33082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9"/>
          <p:cNvSpPr/>
          <p:nvPr/>
        </p:nvSpPr>
        <p:spPr>
          <a:xfrm rot="7503345">
            <a:off x="5192176" y="4186929"/>
            <a:ext cx="512299" cy="33082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0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0" name="Google Shape;560;p30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0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3" name="Google Shape;563;p30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564" name="Google Shape;564;p30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565" name="Google Shape;565;p30"/>
          <p:cNvSpPr/>
          <p:nvPr/>
        </p:nvSpPr>
        <p:spPr>
          <a:xfrm>
            <a:off x="954000" y="2272775"/>
            <a:ext cx="7236000" cy="382710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30"/>
          <p:cNvPicPr preferRelativeResize="0"/>
          <p:nvPr/>
        </p:nvPicPr>
        <p:blipFill rotWithShape="1">
          <a:blip r:embed="rId3">
            <a:alphaModFix amt="36000"/>
          </a:blip>
          <a:srcRect b="0" l="0" r="0" t="0"/>
          <a:stretch/>
        </p:blipFill>
        <p:spPr>
          <a:xfrm>
            <a:off x="4511675" y="2410382"/>
            <a:ext cx="3576445" cy="35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0"/>
          <p:cNvSpPr/>
          <p:nvPr/>
        </p:nvSpPr>
        <p:spPr>
          <a:xfrm rot="-803397">
            <a:off x="756883" y="1404980"/>
            <a:ext cx="2955827" cy="1285784"/>
          </a:xfrm>
          <a:prstGeom prst="ellipse">
            <a:avLst/>
          </a:prstGeom>
          <a:solidFill>
            <a:srgbClr val="9C1D2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0"/>
          <p:cNvSpPr txBox="1"/>
          <p:nvPr/>
        </p:nvSpPr>
        <p:spPr>
          <a:xfrm rot="-836467">
            <a:off x="882996" y="1230756"/>
            <a:ext cx="27536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Creative</a:t>
            </a:r>
            <a:r>
              <a:rPr b="0" i="0" lang="en-US" sz="48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b="0" i="0" lang="en-US" sz="32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solutions!</a:t>
            </a:r>
            <a:endParaRPr b="0" i="0" sz="32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69" name="Google Shape;569;p30"/>
          <p:cNvSpPr txBox="1"/>
          <p:nvPr/>
        </p:nvSpPr>
        <p:spPr>
          <a:xfrm>
            <a:off x="1405036" y="2484245"/>
            <a:ext cx="66258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600" u="none" cap="none" strike="noStrike">
                <a:solidFill>
                  <a:srgbClr val="FFDD5F"/>
                </a:solidFill>
                <a:latin typeface="Arial"/>
                <a:ea typeface="Arial"/>
                <a:cs typeface="Arial"/>
                <a:sym typeface="Arial"/>
              </a:rPr>
              <a:t>Might there be a more</a:t>
            </a:r>
            <a:r>
              <a:rPr b="1" i="0" lang="en-US" sz="3900" u="none" cap="none" strike="noStrike">
                <a:solidFill>
                  <a:srgbClr val="FFDD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1" lang="en-US" sz="52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         </a:t>
            </a:r>
            <a:r>
              <a:rPr i="1" lang="en-US" sz="540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 i</a:t>
            </a:r>
            <a:r>
              <a:rPr i="1" lang="en-US" sz="5400" u="none" cap="none" strike="noStrike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nteresting</a:t>
            </a:r>
            <a:r>
              <a:rPr b="1" i="0" lang="en-US" sz="4400" u="none" cap="none" strike="noStrike">
                <a:solidFill>
                  <a:srgbClr val="FFDD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400" u="none" cap="none" strike="noStrike">
              <a:solidFill>
                <a:srgbClr val="FFDD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600">
                <a:solidFill>
                  <a:srgbClr val="FFDD5F"/>
                </a:solidFill>
              </a:rPr>
              <a:t>                   </a:t>
            </a:r>
            <a:r>
              <a:rPr b="1" i="0" lang="en-US" sz="3600" u="none" cap="none" strike="noStrike">
                <a:solidFill>
                  <a:srgbClr val="FFDD5F"/>
                </a:solidFill>
                <a:latin typeface="Arial"/>
                <a:ea typeface="Arial"/>
                <a:cs typeface="Arial"/>
                <a:sym typeface="Arial"/>
              </a:rPr>
              <a:t>way to get there?</a:t>
            </a:r>
            <a:endParaRPr b="1" i="0" sz="3600" u="none" cap="none" strike="noStrike">
              <a:solidFill>
                <a:srgbClr val="FFD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0"/>
          <p:cNvSpPr txBox="1"/>
          <p:nvPr/>
        </p:nvSpPr>
        <p:spPr>
          <a:xfrm>
            <a:off x="1145850" y="4711025"/>
            <a:ext cx="4079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9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Is </a:t>
            </a:r>
            <a:r>
              <a:rPr b="0" i="0" lang="en-US" sz="43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writing</a:t>
            </a:r>
            <a:r>
              <a:rPr b="0" i="0" lang="en-US" sz="39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 even</a:t>
            </a:r>
            <a:endParaRPr b="0" i="0" sz="39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71" name="Google Shape;571;p30"/>
          <p:cNvSpPr txBox="1"/>
          <p:nvPr/>
        </p:nvSpPr>
        <p:spPr>
          <a:xfrm>
            <a:off x="3299575" y="5068450"/>
            <a:ext cx="4499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100" u="none" cap="none" strike="noStrike">
                <a:solidFill>
                  <a:srgbClr val="F7D3D4"/>
                </a:solidFill>
                <a:latin typeface="Knewave"/>
                <a:ea typeface="Knewave"/>
                <a:cs typeface="Knewave"/>
                <a:sym typeface="Knewave"/>
              </a:rPr>
              <a:t>necessary?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7" name="Google Shape;577;p31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699104" y="2259366"/>
            <a:ext cx="7489377" cy="4293354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0" name="Google Shape;580;p31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581" name="Google Shape;581;p31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582" name="Google Shape;582;p31"/>
          <p:cNvSpPr/>
          <p:nvPr/>
        </p:nvSpPr>
        <p:spPr>
          <a:xfrm>
            <a:off x="919250" y="2259375"/>
            <a:ext cx="7269300" cy="384060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pic>
        <p:nvPicPr>
          <p:cNvPr id="583" name="Google Shape;583;p31"/>
          <p:cNvPicPr preferRelativeResize="0"/>
          <p:nvPr/>
        </p:nvPicPr>
        <p:blipFill rotWithShape="1">
          <a:blip r:embed="rId3">
            <a:alphaModFix amt="36000"/>
          </a:blip>
          <a:srcRect b="0" l="0" r="0" t="0"/>
          <a:stretch/>
        </p:blipFill>
        <p:spPr>
          <a:xfrm>
            <a:off x="4511675" y="2410382"/>
            <a:ext cx="3576445" cy="35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1"/>
          <p:cNvSpPr/>
          <p:nvPr/>
        </p:nvSpPr>
        <p:spPr>
          <a:xfrm rot="-803397">
            <a:off x="756883" y="1404980"/>
            <a:ext cx="2955827" cy="1285784"/>
          </a:xfrm>
          <a:prstGeom prst="ellipse">
            <a:avLst/>
          </a:prstGeom>
          <a:solidFill>
            <a:srgbClr val="9C1D2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 txBox="1"/>
          <p:nvPr/>
        </p:nvSpPr>
        <p:spPr>
          <a:xfrm rot="-836467">
            <a:off x="882996" y="1230756"/>
            <a:ext cx="27536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Creative</a:t>
            </a:r>
            <a:r>
              <a:rPr b="0" i="0" lang="en-US" sz="48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b="0" i="0" lang="en-US" sz="32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solutions!</a:t>
            </a:r>
            <a:endParaRPr b="0" i="0" sz="32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86" name="Google Shape;586;p31"/>
          <p:cNvSpPr txBox="1"/>
          <p:nvPr/>
        </p:nvSpPr>
        <p:spPr>
          <a:xfrm>
            <a:off x="2465438" y="2512464"/>
            <a:ext cx="56082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Alternatives to Writing</a:t>
            </a:r>
            <a:endParaRPr b="0" i="0" sz="40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87" name="Google Shape;587;p31"/>
          <p:cNvSpPr txBox="1"/>
          <p:nvPr/>
        </p:nvSpPr>
        <p:spPr>
          <a:xfrm>
            <a:off x="699100" y="6127400"/>
            <a:ext cx="752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spark thinking &amp; recall       enable students to visualize       demonstration of learning  </a:t>
            </a:r>
            <a:endParaRPr b="1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 txBox="1"/>
          <p:nvPr/>
        </p:nvSpPr>
        <p:spPr>
          <a:xfrm>
            <a:off x="1195438" y="3564885"/>
            <a:ext cx="25399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think/pair/</a:t>
            </a: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share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89" name="Google Shape;589;p31"/>
          <p:cNvSpPr txBox="1"/>
          <p:nvPr/>
        </p:nvSpPr>
        <p:spPr>
          <a:xfrm>
            <a:off x="1635723" y="4382887"/>
            <a:ext cx="19074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Act out X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90" name="Google Shape;590;p31"/>
          <p:cNvSpPr txBox="1"/>
          <p:nvPr/>
        </p:nvSpPr>
        <p:spPr>
          <a:xfrm>
            <a:off x="5934128" y="3795474"/>
            <a:ext cx="1899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interviews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91" name="Google Shape;591;p31"/>
          <p:cNvSpPr txBox="1"/>
          <p:nvPr/>
        </p:nvSpPr>
        <p:spPr>
          <a:xfrm>
            <a:off x="5778000" y="5325458"/>
            <a:ext cx="18626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court cases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92" name="Google Shape;592;p31"/>
          <p:cNvSpPr txBox="1"/>
          <p:nvPr/>
        </p:nvSpPr>
        <p:spPr>
          <a:xfrm>
            <a:off x="1385655" y="5306217"/>
            <a:ext cx="21595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X in a minute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93" name="Google Shape;593;p31"/>
          <p:cNvSpPr txBox="1"/>
          <p:nvPr/>
        </p:nvSpPr>
        <p:spPr>
          <a:xfrm>
            <a:off x="4136572" y="3401319"/>
            <a:ext cx="15414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drawings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94" name="Google Shape;594;p31"/>
          <p:cNvSpPr txBox="1"/>
          <p:nvPr/>
        </p:nvSpPr>
        <p:spPr>
          <a:xfrm>
            <a:off x="3821415" y="5075384"/>
            <a:ext cx="16095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diagrams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95" name="Google Shape;595;p31"/>
          <p:cNvSpPr txBox="1"/>
          <p:nvPr/>
        </p:nvSpPr>
        <p:spPr>
          <a:xfrm>
            <a:off x="5004488" y="4509316"/>
            <a:ext cx="26362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PE-type games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596" name="Google Shape;596;p31"/>
          <p:cNvSpPr txBox="1"/>
          <p:nvPr/>
        </p:nvSpPr>
        <p:spPr>
          <a:xfrm>
            <a:off x="3755469" y="4152054"/>
            <a:ext cx="11703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songs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"/>
          <p:cNvSpPr txBox="1"/>
          <p:nvPr>
            <p:ph type="title"/>
          </p:nvPr>
        </p:nvSpPr>
        <p:spPr>
          <a:xfrm>
            <a:off x="457200" y="152400"/>
            <a:ext cx="7927975" cy="1371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SHARING PRACTICAL IDEAS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2" name="Google Shape;602;p32"/>
          <p:cNvSpPr txBox="1"/>
          <p:nvPr>
            <p:ph idx="1" type="body"/>
          </p:nvPr>
        </p:nvSpPr>
        <p:spPr>
          <a:xfrm>
            <a:off x="457200" y="1499810"/>
            <a:ext cx="388499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</a:pPr>
            <a:r>
              <a:rPr lang="en-US" sz="2100">
                <a:solidFill>
                  <a:srgbClr val="7F7F7F"/>
                </a:solidFill>
              </a:rPr>
              <a:t>CHALLENGES</a:t>
            </a:r>
            <a:endParaRPr sz="2100">
              <a:solidFill>
                <a:srgbClr val="7F7F7F"/>
              </a:solidFill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699104" y="2259366"/>
            <a:ext cx="3534229" cy="384048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2"/>
          <p:cNvSpPr txBox="1"/>
          <p:nvPr>
            <p:ph idx="2" type="body"/>
          </p:nvPr>
        </p:nvSpPr>
        <p:spPr>
          <a:xfrm>
            <a:off x="3299580" y="2712239"/>
            <a:ext cx="3316515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“I’m not an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 sz="2800">
                <a:solidFill>
                  <a:schemeClr val="lt1"/>
                </a:solidFill>
              </a:rPr>
              <a:t>ELA teacher!”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5" name="Google Shape;605;p32"/>
          <p:cNvSpPr txBox="1"/>
          <p:nvPr/>
        </p:nvSpPr>
        <p:spPr>
          <a:xfrm>
            <a:off x="919239" y="4047651"/>
            <a:ext cx="25399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dley"/>
                <a:ea typeface="Radley"/>
                <a:cs typeface="Radley"/>
                <a:sym typeface="Radley"/>
              </a:rPr>
              <a:t>I don’t have the background.</a:t>
            </a:r>
            <a:endParaRPr b="1" i="1" sz="24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606" name="Google Shape;606;p32"/>
          <p:cNvSpPr txBox="1"/>
          <p:nvPr>
            <p:ph idx="3" type="body"/>
          </p:nvPr>
        </p:nvSpPr>
        <p:spPr>
          <a:xfrm>
            <a:off x="4136571" y="1512292"/>
            <a:ext cx="449942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POTENTIAL SOLUTIONS</a:t>
            </a:r>
            <a:endParaRPr sz="2100"/>
          </a:p>
        </p:txBody>
      </p:sp>
      <p:sp>
        <p:nvSpPr>
          <p:cNvPr id="607" name="Google Shape;607;p32"/>
          <p:cNvSpPr/>
          <p:nvPr/>
        </p:nvSpPr>
        <p:spPr>
          <a:xfrm>
            <a:off x="952479" y="2259366"/>
            <a:ext cx="7236002" cy="3840480"/>
          </a:xfrm>
          <a:prstGeom prst="rect">
            <a:avLst/>
          </a:prstGeom>
          <a:solidFill>
            <a:srgbClr val="908F63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3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p32"/>
          <p:cNvPicPr preferRelativeResize="0"/>
          <p:nvPr/>
        </p:nvPicPr>
        <p:blipFill rotWithShape="1">
          <a:blip r:embed="rId3">
            <a:alphaModFix amt="36000"/>
          </a:blip>
          <a:srcRect b="0" l="0" r="0" t="0"/>
          <a:stretch/>
        </p:blipFill>
        <p:spPr>
          <a:xfrm>
            <a:off x="4511675" y="2410382"/>
            <a:ext cx="3576445" cy="3565269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32"/>
          <p:cNvSpPr/>
          <p:nvPr/>
        </p:nvSpPr>
        <p:spPr>
          <a:xfrm rot="-803397">
            <a:off x="756883" y="1404980"/>
            <a:ext cx="2955827" cy="1285784"/>
          </a:xfrm>
          <a:prstGeom prst="ellipse">
            <a:avLst/>
          </a:prstGeom>
          <a:solidFill>
            <a:srgbClr val="9C1D2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2"/>
          <p:cNvSpPr txBox="1"/>
          <p:nvPr/>
        </p:nvSpPr>
        <p:spPr>
          <a:xfrm rot="-836467">
            <a:off x="882996" y="1230756"/>
            <a:ext cx="27536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Creative</a:t>
            </a:r>
            <a:r>
              <a:rPr b="0" i="0" lang="en-US" sz="48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b="0" i="0" lang="en-US" sz="32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solutions!</a:t>
            </a:r>
            <a:endParaRPr b="0" i="0" sz="32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11" name="Google Shape;611;p32"/>
          <p:cNvSpPr txBox="1"/>
          <p:nvPr/>
        </p:nvSpPr>
        <p:spPr>
          <a:xfrm>
            <a:off x="2772191" y="2512466"/>
            <a:ext cx="52116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More Engaging </a:t>
            </a:r>
            <a:r>
              <a:rPr b="0" i="0" lang="en-US" sz="4000" u="none" cap="none" strike="noStrike">
                <a:solidFill>
                  <a:srgbClr val="F7D0D3"/>
                </a:solidFill>
                <a:latin typeface="Knewave"/>
                <a:ea typeface="Knewave"/>
                <a:cs typeface="Knewave"/>
                <a:sym typeface="Knewave"/>
              </a:rPr>
              <a:t>Writing</a:t>
            </a:r>
            <a:endParaRPr b="0" i="0" sz="4000" u="none" cap="none" strike="noStrike">
              <a:solidFill>
                <a:srgbClr val="F7D0D3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12" name="Google Shape;612;p32"/>
          <p:cNvSpPr txBox="1"/>
          <p:nvPr/>
        </p:nvSpPr>
        <p:spPr>
          <a:xfrm>
            <a:off x="1626223" y="3700666"/>
            <a:ext cx="22919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news stories</a:t>
            </a:r>
            <a:endParaRPr b="0" i="0" sz="28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13" name="Google Shape;613;p32"/>
          <p:cNvSpPr txBox="1"/>
          <p:nvPr/>
        </p:nvSpPr>
        <p:spPr>
          <a:xfrm>
            <a:off x="4605911" y="3700666"/>
            <a:ext cx="32496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social media posts</a:t>
            </a:r>
            <a:endParaRPr b="0" i="0" sz="28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14" name="Google Shape;614;p32"/>
          <p:cNvSpPr/>
          <p:nvPr/>
        </p:nvSpPr>
        <p:spPr>
          <a:xfrm>
            <a:off x="1742060" y="4494167"/>
            <a:ext cx="5795380" cy="1381347"/>
          </a:xfrm>
          <a:prstGeom prst="rect">
            <a:avLst/>
          </a:prstGeom>
          <a:solidFill>
            <a:srgbClr val="605F4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2"/>
          <p:cNvSpPr txBox="1"/>
          <p:nvPr/>
        </p:nvSpPr>
        <p:spPr>
          <a:xfrm>
            <a:off x="2697481" y="4484812"/>
            <a:ext cx="380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Correspondence between:</a:t>
            </a:r>
            <a:endParaRPr b="0" i="0" sz="24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16" name="Google Shape;616;p32"/>
          <p:cNvSpPr txBox="1"/>
          <p:nvPr/>
        </p:nvSpPr>
        <p:spPr>
          <a:xfrm>
            <a:off x="2153342" y="4946477"/>
            <a:ext cx="22924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scientists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historical figures</a:t>
            </a:r>
            <a:endParaRPr b="0" i="0" sz="18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17" name="Google Shape;617;p32"/>
          <p:cNvSpPr txBox="1"/>
          <p:nvPr/>
        </p:nvSpPr>
        <p:spPr>
          <a:xfrm>
            <a:off x="4742264" y="4952022"/>
            <a:ext cx="22924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heart and lungs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numbers</a:t>
            </a:r>
            <a:endParaRPr b="0" i="0" sz="18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18" name="Google Shape;618;p32"/>
          <p:cNvSpPr txBox="1"/>
          <p:nvPr/>
        </p:nvSpPr>
        <p:spPr>
          <a:xfrm rot="-1058966">
            <a:off x="6900119" y="5380643"/>
            <a:ext cx="6078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etc</a:t>
            </a:r>
            <a:r>
              <a:rPr b="0" i="0" lang="en-US" sz="1800" u="none" cap="none" strike="noStrike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rPr>
              <a:t>.</a:t>
            </a:r>
            <a:endParaRPr b="0" i="0" sz="1800" u="none" cap="none" strike="noStrike">
              <a:solidFill>
                <a:srgbClr val="FFFFFF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86ab7989b6_0_32"/>
          <p:cNvSpPr/>
          <p:nvPr/>
        </p:nvSpPr>
        <p:spPr>
          <a:xfrm>
            <a:off x="690325" y="4040100"/>
            <a:ext cx="5013300" cy="2455800"/>
          </a:xfrm>
          <a:prstGeom prst="roundRect">
            <a:avLst>
              <a:gd fmla="val 16667" name="adj"/>
            </a:avLst>
          </a:prstGeom>
          <a:solidFill>
            <a:srgbClr val="BFBFB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286ab7989b6_0_32"/>
          <p:cNvSpPr/>
          <p:nvPr/>
        </p:nvSpPr>
        <p:spPr>
          <a:xfrm>
            <a:off x="4877550" y="656375"/>
            <a:ext cx="3927000" cy="1662300"/>
          </a:xfrm>
          <a:prstGeom prst="roundRect">
            <a:avLst>
              <a:gd fmla="val 16667" name="adj"/>
            </a:avLst>
          </a:prstGeom>
          <a:solidFill>
            <a:srgbClr val="BFBFBF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6" name="Google Shape;626;g286ab7989b6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25" y="169725"/>
            <a:ext cx="4105825" cy="32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286ab7989b6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3451" y="3848650"/>
            <a:ext cx="2007224" cy="3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286ab7989b6_0_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6600" y="2817900"/>
            <a:ext cx="2435325" cy="199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g286ab7989b6_0_32"/>
          <p:cNvSpPr txBox="1"/>
          <p:nvPr/>
        </p:nvSpPr>
        <p:spPr>
          <a:xfrm>
            <a:off x="6167675" y="3270525"/>
            <a:ext cx="2376600" cy="17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Caveat Brush"/>
                <a:ea typeface="Caveat Brush"/>
                <a:cs typeface="Caveat Brush"/>
                <a:sym typeface="Caveat Brush"/>
              </a:rPr>
              <a:t>Speak now!</a:t>
            </a:r>
            <a:endParaRPr sz="37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630" name="Google Shape;630;g286ab7989b6_0_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1299" y="2606475"/>
            <a:ext cx="765949" cy="765949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86ab7989b6_0_32"/>
          <p:cNvSpPr txBox="1"/>
          <p:nvPr/>
        </p:nvSpPr>
        <p:spPr>
          <a:xfrm>
            <a:off x="4979400" y="622425"/>
            <a:ext cx="372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dk2"/>
                </a:solidFill>
              </a:rPr>
              <a:t>Did we miss anything?</a:t>
            </a:r>
            <a:endParaRPr b="1" i="1" sz="4800">
              <a:solidFill>
                <a:schemeClr val="dk2"/>
              </a:solidFill>
            </a:endParaRPr>
          </a:p>
        </p:txBody>
      </p:sp>
      <p:sp>
        <p:nvSpPr>
          <p:cNvPr id="632" name="Google Shape;632;g286ab7989b6_0_32"/>
          <p:cNvSpPr txBox="1"/>
          <p:nvPr/>
        </p:nvSpPr>
        <p:spPr>
          <a:xfrm>
            <a:off x="918950" y="4031900"/>
            <a:ext cx="4784700" cy="2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4800">
                <a:solidFill>
                  <a:schemeClr val="dk2"/>
                </a:solidFill>
              </a:rPr>
              <a:t>Thoughts? Questions</a:t>
            </a:r>
            <a:r>
              <a:rPr b="1" i="1" lang="en-US" sz="4800">
                <a:solidFill>
                  <a:schemeClr val="dk2"/>
                </a:solidFill>
              </a:rPr>
              <a:t>? Ideas to share?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3"/>
          <p:cNvSpPr/>
          <p:nvPr/>
        </p:nvSpPr>
        <p:spPr>
          <a:xfrm>
            <a:off x="-51175" y="1567900"/>
            <a:ext cx="9221400" cy="452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3"/>
          <p:cNvSpPr/>
          <p:nvPr/>
        </p:nvSpPr>
        <p:spPr>
          <a:xfrm>
            <a:off x="0" y="0"/>
            <a:ext cx="9221400" cy="2521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3"/>
          <p:cNvSpPr txBox="1"/>
          <p:nvPr/>
        </p:nvSpPr>
        <p:spPr>
          <a:xfrm>
            <a:off x="294525" y="165250"/>
            <a:ext cx="45462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sz="2500">
              <a:solidFill>
                <a:schemeClr val="lt1"/>
              </a:solidFill>
              <a:latin typeface="Knewave"/>
              <a:ea typeface="Knewave"/>
              <a:cs typeface="Knewave"/>
              <a:sym typeface="Knewav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Knewave"/>
                <a:ea typeface="Knewave"/>
                <a:cs typeface="Knewave"/>
                <a:sym typeface="Knewave"/>
              </a:rPr>
              <a:t>Thanks!</a:t>
            </a:r>
            <a:endParaRPr b="0" i="0" sz="8000" u="none" cap="none" strike="noStrike">
              <a:solidFill>
                <a:schemeClr val="lt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pic>
        <p:nvPicPr>
          <p:cNvPr id="641" name="Google Shape;6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450" y="2419275"/>
            <a:ext cx="9221376" cy="8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33"/>
          <p:cNvSpPr/>
          <p:nvPr/>
        </p:nvSpPr>
        <p:spPr>
          <a:xfrm>
            <a:off x="1790425" y="3429000"/>
            <a:ext cx="7115100" cy="2323800"/>
          </a:xfrm>
          <a:prstGeom prst="rect">
            <a:avLst/>
          </a:prstGeom>
          <a:solidFill>
            <a:srgbClr val="FFF3CA"/>
          </a:solidFill>
          <a:ln cap="flat" cmpd="sng" w="9525">
            <a:solidFill>
              <a:srgbClr val="FFF3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3" name="Google Shape;64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450" y="5833825"/>
            <a:ext cx="9277850" cy="17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050" y="3600550"/>
            <a:ext cx="1976003" cy="197600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3"/>
          <p:cNvSpPr txBox="1"/>
          <p:nvPr/>
        </p:nvSpPr>
        <p:spPr>
          <a:xfrm>
            <a:off x="3155525" y="3502625"/>
            <a:ext cx="5394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Connect with me at</a:t>
            </a:r>
            <a:r>
              <a:rPr lang="en-US" sz="49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en-US" sz="51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robinpawlak.com</a:t>
            </a:r>
            <a:endParaRPr sz="51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pic>
        <p:nvPicPr>
          <p:cNvPr descr="Insta for prez.png" id="646" name="Google Shape;646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01450" y="5424175"/>
            <a:ext cx="248400" cy="24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for prez.png" id="647" name="Google Shape;647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82325" y="5424172"/>
            <a:ext cx="248400" cy="24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 for Prez.png" id="648" name="Google Shape;648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63198" y="5424175"/>
            <a:ext cx="248400" cy="2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5775" y="5280350"/>
            <a:ext cx="1786050" cy="3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33"/>
          <p:cNvSpPr txBox="1"/>
          <p:nvPr/>
        </p:nvSpPr>
        <p:spPr>
          <a:xfrm>
            <a:off x="5206675" y="5110950"/>
            <a:ext cx="1062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OR</a:t>
            </a:r>
            <a:r>
              <a:rPr lang="en-US" sz="17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. . .</a:t>
            </a:r>
            <a:r>
              <a:rPr lang="en-US" sz="200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endParaRPr sz="200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651" name="Google Shape;651;p33"/>
          <p:cNvSpPr/>
          <p:nvPr/>
        </p:nvSpPr>
        <p:spPr>
          <a:xfrm>
            <a:off x="6268975" y="5332825"/>
            <a:ext cx="657300" cy="29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57200" y="0"/>
            <a:ext cx="8187478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CONTENT-AREA WRITING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872735" y="1574800"/>
            <a:ext cx="3291840" cy="452596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2924373" y="1574800"/>
            <a:ext cx="5160594" cy="452596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>
            <p:ph idx="2" type="body"/>
          </p:nvPr>
        </p:nvSpPr>
        <p:spPr>
          <a:xfrm>
            <a:off x="2828317" y="1570166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>
                <a:solidFill>
                  <a:srgbClr val="FFFFFF"/>
                </a:solidFill>
              </a:rPr>
              <a:t>Writing to Learn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Screen Shot 2022-02-04 at 10.43.21 AM.png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841" y="2151294"/>
            <a:ext cx="5566436" cy="366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5389810" y="5539325"/>
            <a:ext cx="194246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—Youki Terada (edutopia)</a:t>
            </a:r>
            <a:endParaRPr b="1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WRITING TO LEARN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457200" y="2195989"/>
            <a:ext cx="76200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Some</a:t>
            </a:r>
            <a:r>
              <a:rPr i="1"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 super-fun </a:t>
            </a:r>
            <a:r>
              <a:rPr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recreational reading for your “spare time”!</a:t>
            </a:r>
            <a:endParaRPr sz="2200">
              <a:solidFill>
                <a:srgbClr val="FFFFFF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457202" y="2275565"/>
            <a:ext cx="3203700" cy="401700"/>
          </a:xfrm>
          <a:prstGeom prst="rect">
            <a:avLst/>
          </a:prstGeom>
          <a:solidFill>
            <a:srgbClr val="FFE895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996606" y="1888888"/>
            <a:ext cx="3575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Basics</a:t>
            </a:r>
            <a:endParaRPr b="1" i="1" sz="6000" u="none" cap="none" strike="noStrike">
              <a:solidFill>
                <a:schemeClr val="dk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3279128" y="3662965"/>
            <a:ext cx="4322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Ungraded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(maybe formative)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student</a:t>
            </a:r>
            <a:endParaRPr b="0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-245475" y="6036075"/>
            <a:ext cx="9249300" cy="394800"/>
          </a:xfrm>
          <a:prstGeom prst="rect">
            <a:avLst/>
          </a:prstGeom>
          <a:solidFill>
            <a:srgbClr val="F7DDD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96815" y="6036086"/>
            <a:ext cx="7921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Organizes thoughts, generates thinking, sparks recall, solidifies learning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1536897" y="3078189"/>
            <a:ext cx="219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Typically…</a:t>
            </a:r>
            <a:endParaRPr b="0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5424050" y="5234275"/>
            <a:ext cx="2431500" cy="64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675400" y="5319750"/>
            <a:ext cx="3488100" cy="64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/>
          <p:nvPr/>
        </p:nvSpPr>
        <p:spPr>
          <a:xfrm flipH="1" rot="10800000">
            <a:off x="540325" y="3896750"/>
            <a:ext cx="2584500" cy="6879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 rot="10800000">
            <a:off x="5648350" y="3713513"/>
            <a:ext cx="2595000" cy="11610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 rot="10800000">
            <a:off x="3366650" y="4239650"/>
            <a:ext cx="2057400" cy="9558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WRITING TO LEARN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4" name="Google Shape;154;p7"/>
          <p:cNvSpPr txBox="1"/>
          <p:nvPr>
            <p:ph idx="1" type="body"/>
          </p:nvPr>
        </p:nvSpPr>
        <p:spPr>
          <a:xfrm>
            <a:off x="457200" y="2153314"/>
            <a:ext cx="76200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Some</a:t>
            </a:r>
            <a:r>
              <a:rPr i="1"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 super-fun </a:t>
            </a:r>
            <a:r>
              <a:rPr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recreational reading for your “spare time”!</a:t>
            </a:r>
            <a:endParaRPr sz="2200">
              <a:solidFill>
                <a:srgbClr val="FFFFFF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2824949" y="1946229"/>
            <a:ext cx="3203700" cy="401700"/>
          </a:xfrm>
          <a:prstGeom prst="rect">
            <a:avLst/>
          </a:prstGeom>
          <a:solidFill>
            <a:srgbClr val="FFE895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2682700" y="1600100"/>
            <a:ext cx="34881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1" lang="en-US" sz="6500" u="none" cap="none" strike="noStrike">
                <a:solidFill>
                  <a:schemeClr val="dk1"/>
                </a:solidFill>
                <a:latin typeface="Sedgwick Ave"/>
                <a:ea typeface="Sedgwick Ave"/>
                <a:cs typeface="Sedgwick Ave"/>
                <a:sym typeface="Sedgwick Ave"/>
              </a:rPr>
              <a:t>Ideas</a:t>
            </a:r>
            <a:endParaRPr b="1" i="1" sz="6500" u="none" cap="none" strike="noStrike">
              <a:solidFill>
                <a:schemeClr val="dk1"/>
              </a:solidFill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-205300" y="6129375"/>
            <a:ext cx="9230100" cy="394800"/>
          </a:xfrm>
          <a:prstGeom prst="rect">
            <a:avLst/>
          </a:prstGeom>
          <a:solidFill>
            <a:srgbClr val="F7DDD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0" y="6129375"/>
            <a:ext cx="897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283659"/>
                </a:solidFill>
                <a:latin typeface="Arial"/>
                <a:ea typeface="Arial"/>
                <a:cs typeface="Arial"/>
                <a:sym typeface="Arial"/>
              </a:rPr>
              <a:t>Can be used later for review </a:t>
            </a:r>
            <a:endParaRPr b="0" i="1" sz="1800" u="none" cap="none" strike="noStrike">
              <a:solidFill>
                <a:srgbClr val="2836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1857082" y="2661145"/>
            <a:ext cx="5336400" cy="1010400"/>
          </a:xfrm>
          <a:prstGeom prst="ellipse">
            <a:avLst/>
          </a:prstGeom>
          <a:solidFill>
            <a:srgbClr val="FFF3CA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1997800" y="2768763"/>
            <a:ext cx="5055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83658"/>
                </a:solidFill>
                <a:latin typeface="Caveat"/>
                <a:ea typeface="Caveat"/>
                <a:cs typeface="Caveat"/>
                <a:sym typeface="Caveat"/>
              </a:rPr>
              <a:t>Quick Writes/Writing Breaks </a:t>
            </a:r>
            <a:r>
              <a:rPr b="1" i="0" lang="en-US" sz="2600" u="none" cap="none" strike="noStrike">
                <a:solidFill>
                  <a:srgbClr val="283658"/>
                </a:solidFill>
                <a:latin typeface="Caveat"/>
                <a:ea typeface="Caveat"/>
                <a:cs typeface="Caveat"/>
                <a:sym typeface="Caveat"/>
              </a:rPr>
              <a:t>(etc.)</a:t>
            </a:r>
            <a:endParaRPr b="1" i="0" sz="2600" u="none" cap="none" strike="noStrike">
              <a:solidFill>
                <a:srgbClr val="28365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2632837" y="3263195"/>
            <a:ext cx="379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3C5184"/>
                </a:solidFill>
                <a:latin typeface="Caveat"/>
                <a:ea typeface="Caveat"/>
                <a:cs typeface="Caveat"/>
                <a:sym typeface="Caveat"/>
              </a:rPr>
              <a:t>Usually just a few minutes long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5489854" y="3693719"/>
            <a:ext cx="2704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“If you were teaching fractions to a peer, what would be the most important things to mention?”</a:t>
            </a:r>
            <a:endParaRPr b="1" i="0" sz="18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5233625" y="5234275"/>
            <a:ext cx="247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“What comes to mind when you think of imperialism?”</a:t>
            </a:r>
            <a:endParaRPr b="1" i="0" sz="18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3228725" y="4233225"/>
            <a:ext cx="2315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“How would you explain photosynthesis to a 7-year-old?”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495257" y="3868677"/>
            <a:ext cx="280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Your thoughts on: “Kids our age should be allowed to vote.”</a:t>
            </a:r>
            <a:endParaRPr b="1" i="0" sz="18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675404" y="5319753"/>
            <a:ext cx="342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“You have X minutes. Jot down everything you know about the respiratory system.”</a:t>
            </a:r>
            <a:endParaRPr b="1" i="0" sz="18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WRITING TO LEARN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457200" y="1897275"/>
            <a:ext cx="7620000" cy="4298863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>
            <p:ph idx="1" type="body"/>
          </p:nvPr>
        </p:nvSpPr>
        <p:spPr>
          <a:xfrm>
            <a:off x="457200" y="2014580"/>
            <a:ext cx="7620000" cy="560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Some</a:t>
            </a:r>
            <a:r>
              <a:rPr i="1"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 super-fun </a:t>
            </a:r>
            <a:r>
              <a:rPr lang="en-US" sz="2200">
                <a:solidFill>
                  <a:srgbClr val="FFFFFF"/>
                </a:solidFill>
                <a:latin typeface="Baumans"/>
                <a:ea typeface="Baumans"/>
                <a:cs typeface="Baumans"/>
                <a:sym typeface="Baumans"/>
              </a:rPr>
              <a:t>recreational reading for your “spare time”!</a:t>
            </a:r>
            <a:endParaRPr sz="2200">
              <a:solidFill>
                <a:srgbClr val="FFFFFF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838600" y="2714000"/>
            <a:ext cx="3263700" cy="1558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838475" y="3767825"/>
            <a:ext cx="326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https://www.teachthought.com/literacy/suggestions-ideas-for-writing-in-other-subject-areas/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2-02-04 at 9.55.19 AM.png" id="177" name="Google Shape;17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633" y="2839417"/>
            <a:ext cx="2616860" cy="4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838475" y="3345338"/>
            <a:ext cx="3263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Includes </a:t>
            </a:r>
            <a:r>
              <a:rPr b="1" i="1" lang="en-US" sz="1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“20 Suggestions for Incorporating Writing in Other Subject areas”</a:t>
            </a:r>
            <a:endParaRPr b="1" i="1" sz="1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4429250" y="2714000"/>
            <a:ext cx="3263700" cy="1558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4687857" y="3730541"/>
            <a:ext cx="26560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https://www.edutopia.org/article/why-students-should-write-all-subjects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2-02-04 at 10.05.49 AM.png" id="181" name="Google Shape;18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9276" y="2839417"/>
            <a:ext cx="1606550" cy="45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5002057" y="3366663"/>
            <a:ext cx="199430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Research, examples, ideas </a:t>
            </a:r>
            <a:endParaRPr b="1" i="0" sz="1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838600" y="4546200"/>
            <a:ext cx="3263700" cy="139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2-02-04 at 10.16.44 AM.png" id="184" name="Google Shape;18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228" y="4612319"/>
            <a:ext cx="996524" cy="9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984228" y="5498145"/>
            <a:ext cx="28222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https://ellstudents.com/blogs/the-confianza-way/integrating-writing-into-all-content-areas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2145253" y="4667871"/>
            <a:ext cx="16329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Quick writes, collaborative writing, informational writing, writing supports</a:t>
            </a:r>
            <a:endParaRPr b="1" i="0" sz="1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4429250" y="4546200"/>
            <a:ext cx="3263700" cy="139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4671200" y="5462075"/>
            <a:ext cx="27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https://study.com/academy/lesson/teaching-strategies-for-content-area-writing.html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2-02-04 at 10.23.25 AM.png" id="189" name="Google Shape;189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64875" y="4575575"/>
            <a:ext cx="2130636" cy="5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740113" y="5067350"/>
            <a:ext cx="2551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Summary of </a:t>
            </a:r>
            <a:r>
              <a:rPr b="1" lang="en-US" sz="1100">
                <a:solidFill>
                  <a:srgbClr val="980000"/>
                </a:solidFill>
              </a:rPr>
              <a:t>learning to write/writing to learn</a:t>
            </a:r>
            <a:endParaRPr b="1" i="0" sz="1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233517bb9_0_5"/>
          <p:cNvSpPr txBox="1"/>
          <p:nvPr>
            <p:ph type="title"/>
          </p:nvPr>
        </p:nvSpPr>
        <p:spPr>
          <a:xfrm>
            <a:off x="457200" y="0"/>
            <a:ext cx="8187600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CONTENT-AREA WRITING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6" name="Google Shape;196;g11233517bb9_0_5"/>
          <p:cNvSpPr/>
          <p:nvPr/>
        </p:nvSpPr>
        <p:spPr>
          <a:xfrm>
            <a:off x="872735" y="1574800"/>
            <a:ext cx="3291900" cy="4526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1233517bb9_0_5"/>
          <p:cNvSpPr/>
          <p:nvPr/>
        </p:nvSpPr>
        <p:spPr>
          <a:xfrm>
            <a:off x="4713321" y="1574800"/>
            <a:ext cx="3371700" cy="4526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1233517bb9_0_5"/>
          <p:cNvSpPr txBox="1"/>
          <p:nvPr>
            <p:ph idx="1" type="body"/>
          </p:nvPr>
        </p:nvSpPr>
        <p:spPr>
          <a:xfrm>
            <a:off x="872735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>
                <a:solidFill>
                  <a:srgbClr val="FFFFFF"/>
                </a:solidFill>
              </a:rPr>
              <a:t>Writing to Learn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sz="1050"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1"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“Like speaking and listening, writing isn’t ‘one more thing to teach’, but rather a tool to help students learn whatever it is you’re teaching.”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b="0" baseline="-25000" i="1" sz="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b="0" baseline="-25000" i="1"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1" lang="en-US" sz="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— Barbara R. Blackburn, PhD &amp; TeachThought Staff</a:t>
            </a:r>
            <a:endParaRPr b="0" baseline="-25000" i="1" sz="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9" name="Google Shape;199;g11233517bb9_0_5"/>
          <p:cNvSpPr txBox="1"/>
          <p:nvPr>
            <p:ph idx="2" type="body"/>
          </p:nvPr>
        </p:nvSpPr>
        <p:spPr>
          <a:xfrm>
            <a:off x="4793127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>
                <a:solidFill>
                  <a:srgbClr val="FFFFFF"/>
                </a:solidFill>
              </a:rPr>
              <a:t>Learning to Write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0" name="Google Shape;200;g11233517bb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012" y="2483978"/>
            <a:ext cx="2851043" cy="361678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1233517bb9_0_5"/>
          <p:cNvSpPr txBox="1"/>
          <p:nvPr/>
        </p:nvSpPr>
        <p:spPr>
          <a:xfrm rot="-816588">
            <a:off x="5210080" y="2767298"/>
            <a:ext cx="2649290" cy="13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S</a:t>
            </a:r>
            <a:r>
              <a:rPr b="1" i="0" lang="en-US" sz="19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ay tun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e</a:t>
            </a:r>
            <a:r>
              <a:rPr b="1" i="0" lang="en-US" sz="15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d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 f</a:t>
            </a:r>
            <a:r>
              <a:rPr b="1" i="0" lang="en-US" sz="17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o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r u</a:t>
            </a:r>
            <a:r>
              <a:rPr b="1" i="0" lang="en-US" sz="15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p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comin</a:t>
            </a:r>
            <a:r>
              <a:rPr b="1" i="0" lang="en-US" sz="19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g</a:t>
            </a:r>
            <a:endParaRPr b="1" i="0" sz="19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p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</a:t>
            </a:r>
            <a:r>
              <a:rPr b="1" i="0" lang="en-US" sz="17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y, inspi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rat</a:t>
            </a:r>
            <a:r>
              <a:rPr b="1" i="0" lang="en-US" sz="19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ion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al </a:t>
            </a:r>
            <a:endParaRPr b="1" i="0" sz="20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q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uo</a:t>
            </a:r>
            <a:r>
              <a:rPr b="1" i="0" lang="en-US" sz="17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in 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is spa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ce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.</a:t>
            </a:r>
            <a:endParaRPr b="1" i="0" sz="1800" u="none" cap="none" strike="noStrike">
              <a:solidFill>
                <a:schemeClr val="l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25d8a8320_0_0"/>
          <p:cNvSpPr txBox="1"/>
          <p:nvPr>
            <p:ph type="title"/>
          </p:nvPr>
        </p:nvSpPr>
        <p:spPr>
          <a:xfrm>
            <a:off x="457200" y="0"/>
            <a:ext cx="8187600" cy="13716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i="1" lang="en-US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CONTENT-AREA WRITING</a:t>
            </a:r>
            <a:endParaRPr i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7" name="Google Shape;207;g2025d8a8320_0_0"/>
          <p:cNvSpPr/>
          <p:nvPr/>
        </p:nvSpPr>
        <p:spPr>
          <a:xfrm>
            <a:off x="872735" y="1574800"/>
            <a:ext cx="3291900" cy="4526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025d8a8320_0_0"/>
          <p:cNvSpPr/>
          <p:nvPr/>
        </p:nvSpPr>
        <p:spPr>
          <a:xfrm>
            <a:off x="4713321" y="1574800"/>
            <a:ext cx="3371700" cy="4526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algn="bl" dist="2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025d8a8320_0_0"/>
          <p:cNvSpPr txBox="1"/>
          <p:nvPr>
            <p:ph idx="1" type="body"/>
          </p:nvPr>
        </p:nvSpPr>
        <p:spPr>
          <a:xfrm>
            <a:off x="872735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>
                <a:solidFill>
                  <a:srgbClr val="BFBFBF"/>
                </a:solidFill>
              </a:rPr>
              <a:t>Writing to Learn</a:t>
            </a:r>
            <a:endParaRPr>
              <a:solidFill>
                <a:srgbClr val="BFBFB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sz="1050"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1" lang="en-US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“Like speaking and listening, writing isn’t ‘one more thing to teach’, but rather a tool to help students learn whatever it is you’re teaching.”</a:t>
            </a:r>
            <a:endParaRPr>
              <a:solidFill>
                <a:srgbClr val="B7B7B7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b="0" baseline="-25000" i="1" sz="800">
              <a:solidFill>
                <a:srgbClr val="B7B7B7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r>
              <a:rPr b="0" baseline="-25000" i="1" lang="en-US" sz="80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1" lang="en-US" sz="80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— Barbara R. Blackburn, PhD &amp; TeachThought Staff</a:t>
            </a:r>
            <a:endParaRPr b="0" baseline="-25000" i="1" sz="800">
              <a:solidFill>
                <a:srgbClr val="B7B7B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g2025d8a8320_0_0"/>
          <p:cNvSpPr txBox="1"/>
          <p:nvPr>
            <p:ph idx="2" type="body"/>
          </p:nvPr>
        </p:nvSpPr>
        <p:spPr>
          <a:xfrm>
            <a:off x="4793127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>
                <a:solidFill>
                  <a:srgbClr val="FFFFFF"/>
                </a:solidFill>
              </a:rPr>
              <a:t>Learning to Write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1" name="Google Shape;211;g2025d8a8320_0_0"/>
          <p:cNvSpPr txBox="1"/>
          <p:nvPr/>
        </p:nvSpPr>
        <p:spPr>
          <a:xfrm>
            <a:off x="4864825" y="2632784"/>
            <a:ext cx="3093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“</a:t>
            </a:r>
            <a:r>
              <a:rPr i="1" lang="en-US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Writing is hard</a:t>
            </a:r>
            <a:r>
              <a:rPr b="0" i="1" lang="en-US" sz="2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baseline="-25000" i="1" sz="5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baseline="-25000" i="1" lang="en-US" sz="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1" lang="en-US" sz="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— Robin Pawlak</a:t>
            </a:r>
            <a:endParaRPr b="0" baseline="-25000" i="1" sz="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2022-02-01T16:40:25Z</dcterms:created>
  <dc:creator>Robin Pawlak</dc:creator>
</cp:coreProperties>
</file>