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Acme" panose="020B0604020202020204" charset="0"/>
      <p:regular r:id="rId34"/>
    </p:embeddedFont>
    <p:embeddedFont>
      <p:font typeface="Architects Daughter" panose="020B0604020202020204" charset="0"/>
      <p:regular r:id="rId35"/>
    </p:embeddedFont>
    <p:embeddedFont>
      <p:font typeface="Bungee Shade" panose="020B0604020202020204" charset="0"/>
      <p:regular r:id="rId36"/>
    </p:embeddedFont>
    <p:embeddedFont>
      <p:font typeface="Caveat Brush" pitchFamily="2" charset="0"/>
      <p:regular r:id="rId37"/>
    </p:embeddedFont>
    <p:embeddedFont>
      <p:font typeface="Changa One" panose="020B0604020202020204" charset="0"/>
      <p:regular r:id="rId38"/>
      <p:italic r:id="rId39"/>
    </p:embeddedFont>
    <p:embeddedFont>
      <p:font typeface="Kalam" panose="020B0604020202020204" charset="0"/>
      <p:regular r:id="rId40"/>
      <p:bold r:id="rId41"/>
    </p:embeddedFont>
    <p:embeddedFont>
      <p:font typeface="Open Sans" panose="020B0606030504020204" pitchFamily="34" charset="0"/>
      <p:regular r:id="rId42"/>
      <p:bold r:id="rId43"/>
      <p:italic r:id="rId44"/>
      <p:boldItalic r:id="rId45"/>
    </p:embeddedFont>
    <p:embeddedFont>
      <p:font typeface="Pacifico" panose="00000500000000000000" pitchFamily="2" charset="0"/>
      <p:regular r:id="rId46"/>
    </p:embeddedFont>
    <p:embeddedFont>
      <p:font typeface="PT Sans Narrow" panose="020B0506020203020204" pitchFamily="34" charset="0"/>
      <p:regular r:id="rId47"/>
      <p:bold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029973-6E25-4BC0-96B6-E082A285E8A0}">
  <a:tblStyle styleId="{ED029973-6E25-4BC0-96B6-E082A285E8A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132" y="2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adf1d12bd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adf1d12bd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f04e4886e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f04e4886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f04e4886e4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f04e4886e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f04e4886e4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f04e4886e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4dfe07caa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4dfe07ca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cbf80ce1e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cbf80ce1e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cf9ecc7bf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cf9ecc7bf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cf9ecc7bfd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cf9ecc7bf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cf9ecc7bfd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cf9ecc7bf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cf9ecc7bfd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cf9ecc7bfd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cf9ecc7bfd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cf9ecc7bfd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adf1d12bd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adf1d12bd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cf9ecc7bfd_0_6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cf9ecc7bfd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cf9ecc7bfd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cf9ecc7bf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cf9ecc7bfd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cf9ecc7bfd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cf9ecc7bfd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cf9ecc7bf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cf9ecc7bfd_0_9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cf9ecc7bfd_0_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f3972b825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f3972b8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f3972b8254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f3972b825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f3972b825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f3972b825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d3dc5258e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d3dc5258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1284141e1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1284141e1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ca3f858e78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ca3f858e78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4dfe07caa0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4dfe07caa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d3dc5258e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d3dc5258e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ca3f858e78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ca3f858e78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ca3f858e78_0_5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ca3f858e78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3f6002931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3f6002931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217d704aa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217d704a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ca3f858e78_0_5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ca3f858e78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ca3f858e78_0_5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ca3f858e78_0_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education.com/lesson-plan/three-step-peer-editin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www.teachstarter.com/us/blog/how-to-teach-editing-proofing-skills-us/" TargetMode="External"/><Relationship Id="rId3" Type="http://schemas.openxmlformats.org/officeDocument/2006/relationships/hyperlink" Target="https://www.edutopia.org/blog/teaching-writing-or-editing-writing-susan-barber" TargetMode="External"/><Relationship Id="rId7" Type="http://schemas.openxmlformats.org/officeDocument/2006/relationships/hyperlink" Target="https://luckylittlelearners.com/how-to-teach-editing-and-revising/"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hyperlink" Target="https://www.twolittlebirdsteaching.com/revising-and-editing-tips/" TargetMode="External"/><Relationship Id="rId5" Type="http://schemas.openxmlformats.org/officeDocument/2006/relationships/hyperlink" Target="https://notsowimpyteacher.com/2020/11/teaching-students-to-edit-their-own-writing.html" TargetMode="External"/><Relationship Id="rId4" Type="http://schemas.openxmlformats.org/officeDocument/2006/relationships/hyperlink" Target="https://blog.tcea.org/strategy-editing-revision-skill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hyperlink" Target="https://www.amazon.com/Little-Red-Big-Bad-Editor/dp/153446929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robinpawlak.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p:nvPr/>
        </p:nvSpPr>
        <p:spPr>
          <a:xfrm>
            <a:off x="-393850" y="-222600"/>
            <a:ext cx="9623400" cy="5548200"/>
          </a:xfrm>
          <a:prstGeom prst="rect">
            <a:avLst/>
          </a:prstGeom>
          <a:solidFill>
            <a:srgbClr val="1D7E74"/>
          </a:solidFill>
          <a:ln w="9525" cap="flat" cmpd="sng">
            <a:solidFill>
              <a:srgbClr val="1B78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283500" y="164325"/>
            <a:ext cx="8577000" cy="2741100"/>
          </a:xfrm>
          <a:prstGeom prst="rect">
            <a:avLst/>
          </a:prstGeom>
          <a:solidFill>
            <a:schemeClr val="lt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256950" y="2852350"/>
            <a:ext cx="8630100" cy="2192100"/>
          </a:xfrm>
          <a:prstGeom prst="rect">
            <a:avLst/>
          </a:prstGeom>
          <a:solidFill>
            <a:schemeClr val="accent1"/>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342449" y="3086125"/>
            <a:ext cx="1152254" cy="1152275"/>
          </a:xfrm>
          <a:prstGeom prst="rect">
            <a:avLst/>
          </a:prstGeom>
          <a:noFill/>
          <a:ln>
            <a:noFill/>
          </a:ln>
        </p:spPr>
      </p:pic>
      <p:pic>
        <p:nvPicPr>
          <p:cNvPr id="70" name="Google Shape;70;p1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22825" y="2905425"/>
            <a:ext cx="964225" cy="1152275"/>
          </a:xfrm>
          <a:prstGeom prst="rect">
            <a:avLst/>
          </a:prstGeom>
          <a:noFill/>
          <a:ln>
            <a:noFill/>
          </a:ln>
        </p:spPr>
      </p:pic>
      <p:sp>
        <p:nvSpPr>
          <p:cNvPr id="71" name="Google Shape;71;p13"/>
          <p:cNvSpPr txBox="1"/>
          <p:nvPr/>
        </p:nvSpPr>
        <p:spPr>
          <a:xfrm>
            <a:off x="342450" y="4012200"/>
            <a:ext cx="8459100" cy="131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i="1">
                <a:solidFill>
                  <a:schemeClr val="lt1"/>
                </a:solidFill>
              </a:rPr>
              <a:t>You’ll find these slides (and lots of resources for teaching writing)</a:t>
            </a:r>
            <a:r>
              <a:rPr lang="en" sz="1800" b="1">
                <a:solidFill>
                  <a:schemeClr val="lt1"/>
                </a:solidFill>
              </a:rPr>
              <a:t> </a:t>
            </a:r>
            <a:r>
              <a:rPr lang="en" sz="1800" b="1" i="1">
                <a:solidFill>
                  <a:schemeClr val="lt1"/>
                </a:solidFill>
              </a:rPr>
              <a:t>at</a:t>
            </a:r>
            <a:r>
              <a:rPr lang="en" sz="1800" b="1" i="1">
                <a:solidFill>
                  <a:schemeClr val="lt1"/>
                </a:solidFill>
                <a:latin typeface="Open Sans"/>
                <a:ea typeface="Open Sans"/>
                <a:cs typeface="Open Sans"/>
                <a:sym typeface="Open Sans"/>
              </a:rPr>
              <a:t> </a:t>
            </a:r>
            <a:endParaRPr sz="1800" b="1" i="1">
              <a:solidFill>
                <a:schemeClr val="lt1"/>
              </a:solidFill>
              <a:latin typeface="Open Sans"/>
              <a:ea typeface="Open Sans"/>
              <a:cs typeface="Open Sans"/>
              <a:sym typeface="Open Sans"/>
            </a:endParaRPr>
          </a:p>
          <a:p>
            <a:pPr marL="0" lvl="0" indent="0" algn="ctr" rtl="0">
              <a:spcBef>
                <a:spcPts val="0"/>
              </a:spcBef>
              <a:spcAft>
                <a:spcPts val="0"/>
              </a:spcAft>
              <a:buNone/>
            </a:pPr>
            <a:endParaRPr sz="300" b="1" i="1">
              <a:solidFill>
                <a:schemeClr val="lt1"/>
              </a:solidFill>
              <a:latin typeface="Open Sans"/>
              <a:ea typeface="Open Sans"/>
              <a:cs typeface="Open Sans"/>
              <a:sym typeface="Open Sans"/>
            </a:endParaRPr>
          </a:p>
          <a:p>
            <a:pPr marL="0" lvl="0" indent="0" algn="ctr" rtl="0">
              <a:spcBef>
                <a:spcPts val="0"/>
              </a:spcBef>
              <a:spcAft>
                <a:spcPts val="0"/>
              </a:spcAft>
              <a:buNone/>
            </a:pPr>
            <a:r>
              <a:rPr lang="en" sz="3500" b="1">
                <a:solidFill>
                  <a:schemeClr val="lt1"/>
                </a:solidFill>
                <a:latin typeface="Baloo Bhaina"/>
                <a:ea typeface="Baloo Bhaina"/>
                <a:cs typeface="Baloo Bhaina"/>
                <a:sym typeface="Baloo Bhaina"/>
              </a:rPr>
              <a:t>robinpawlak.com</a:t>
            </a:r>
            <a:r>
              <a:rPr lang="en" sz="3300">
                <a:solidFill>
                  <a:schemeClr val="lt1"/>
                </a:solidFill>
                <a:latin typeface="Open Sans"/>
                <a:ea typeface="Open Sans"/>
                <a:cs typeface="Open Sans"/>
                <a:sym typeface="Open Sans"/>
              </a:rPr>
              <a:t> </a:t>
            </a:r>
            <a:r>
              <a:rPr lang="en" sz="3400">
                <a:solidFill>
                  <a:schemeClr val="lt1"/>
                </a:solidFill>
                <a:latin typeface="Open Sans"/>
                <a:ea typeface="Open Sans"/>
                <a:cs typeface="Open Sans"/>
                <a:sym typeface="Open Sans"/>
              </a:rPr>
              <a:t>&gt;</a:t>
            </a:r>
            <a:r>
              <a:rPr lang="en" sz="3300">
                <a:solidFill>
                  <a:schemeClr val="lt1"/>
                </a:solidFill>
                <a:latin typeface="Open Sans"/>
                <a:ea typeface="Open Sans"/>
                <a:cs typeface="Open Sans"/>
                <a:sym typeface="Open Sans"/>
              </a:rPr>
              <a:t> </a:t>
            </a:r>
            <a:r>
              <a:rPr lang="en" sz="3400">
                <a:solidFill>
                  <a:schemeClr val="lt1"/>
                </a:solidFill>
                <a:latin typeface="Baloo Bhaina"/>
                <a:ea typeface="Baloo Bhaina"/>
                <a:cs typeface="Baloo Bhaina"/>
                <a:sym typeface="Baloo Bhaina"/>
              </a:rPr>
              <a:t>Teacher Resources</a:t>
            </a:r>
            <a:endParaRPr sz="2500">
              <a:solidFill>
                <a:schemeClr val="dk2"/>
              </a:solidFill>
              <a:latin typeface="Open Sans"/>
              <a:ea typeface="Open Sans"/>
              <a:cs typeface="Open Sans"/>
              <a:sym typeface="Open Sans"/>
            </a:endParaRPr>
          </a:p>
        </p:txBody>
      </p:sp>
      <p:sp>
        <p:nvSpPr>
          <p:cNvPr id="72" name="Google Shape;72;p13"/>
          <p:cNvSpPr txBox="1">
            <a:spLocks noGrp="1"/>
          </p:cNvSpPr>
          <p:nvPr>
            <p:ph type="title"/>
          </p:nvPr>
        </p:nvSpPr>
        <p:spPr>
          <a:xfrm>
            <a:off x="283500" y="164325"/>
            <a:ext cx="8577000" cy="2489100"/>
          </a:xfrm>
          <a:prstGeom prst="rect">
            <a:avLst/>
          </a:prstGeom>
          <a:ln>
            <a:noFill/>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6650">
                <a:latin typeface="Bungee Shade"/>
                <a:ea typeface="Bungee Shade"/>
                <a:cs typeface="Bungee Shade"/>
                <a:sym typeface="Bungee Shade"/>
              </a:rPr>
              <a:t>3 </a:t>
            </a:r>
            <a:r>
              <a:rPr lang="en" sz="6650" b="0" i="1">
                <a:latin typeface="Bungee Shade"/>
                <a:ea typeface="Bungee Shade"/>
                <a:cs typeface="Bungee Shade"/>
                <a:sym typeface="Bungee Shade"/>
              </a:rPr>
              <a:t>Simple</a:t>
            </a:r>
            <a:r>
              <a:rPr lang="en" sz="6650">
                <a:latin typeface="Bungee Shade"/>
                <a:ea typeface="Bungee Shade"/>
                <a:cs typeface="Bungee Shade"/>
                <a:sym typeface="Bungee Shade"/>
              </a:rPr>
              <a:t> Tricks</a:t>
            </a:r>
            <a:r>
              <a:rPr lang="en" sz="3800">
                <a:latin typeface="Bungee Shade"/>
                <a:ea typeface="Bungee Shade"/>
                <a:cs typeface="Bungee Shade"/>
                <a:sym typeface="Bungee Shade"/>
              </a:rPr>
              <a:t> That Make Editing </a:t>
            </a:r>
            <a:endParaRPr sz="3800">
              <a:latin typeface="Bungee Shade"/>
              <a:ea typeface="Bungee Shade"/>
              <a:cs typeface="Bungee Shade"/>
              <a:sym typeface="Bungee Shade"/>
            </a:endParaRPr>
          </a:p>
          <a:p>
            <a:pPr marL="0" lvl="0" indent="0" algn="ctr" rtl="0">
              <a:spcBef>
                <a:spcPts val="0"/>
              </a:spcBef>
              <a:spcAft>
                <a:spcPts val="0"/>
              </a:spcAft>
              <a:buNone/>
            </a:pPr>
            <a:r>
              <a:rPr lang="en" sz="6650">
                <a:latin typeface="Bungee Shade"/>
                <a:ea typeface="Bungee Shade"/>
                <a:cs typeface="Bungee Shade"/>
                <a:sym typeface="Bungee Shade"/>
              </a:rPr>
              <a:t>Fun</a:t>
            </a:r>
            <a:r>
              <a:rPr lang="en" sz="3800">
                <a:latin typeface="Bungee Shade"/>
                <a:ea typeface="Bungee Shade"/>
                <a:cs typeface="Bungee Shade"/>
                <a:sym typeface="Bungee Shade"/>
              </a:rPr>
              <a:t> </a:t>
            </a:r>
            <a:r>
              <a:rPr lang="en" sz="3800" i="1">
                <a:latin typeface="Bungee Shade"/>
                <a:ea typeface="Bungee Shade"/>
                <a:cs typeface="Bungee Shade"/>
                <a:sym typeface="Bungee Shade"/>
              </a:rPr>
              <a:t>and</a:t>
            </a:r>
            <a:r>
              <a:rPr lang="en" sz="3800">
                <a:latin typeface="Bungee Shade"/>
                <a:ea typeface="Bungee Shade"/>
                <a:cs typeface="Bungee Shade"/>
                <a:sym typeface="Bungee Shade"/>
              </a:rPr>
              <a:t> </a:t>
            </a:r>
            <a:r>
              <a:rPr lang="en" sz="6650">
                <a:latin typeface="Bungee Shade"/>
                <a:ea typeface="Bungee Shade"/>
                <a:cs typeface="Bungee Shade"/>
                <a:sym typeface="Bungee Shade"/>
              </a:rPr>
              <a:t>Easy!</a:t>
            </a:r>
            <a:r>
              <a:rPr lang="en" sz="3800">
                <a:latin typeface="Bungee Shade"/>
                <a:ea typeface="Bungee Shade"/>
                <a:cs typeface="Bungee Shade"/>
                <a:sym typeface="Bungee Shade"/>
              </a:rPr>
              <a:t>*</a:t>
            </a:r>
            <a:endParaRPr sz="3800">
              <a:latin typeface="Bungee Shade"/>
              <a:ea typeface="Bungee Shade"/>
              <a:cs typeface="Bungee Shade"/>
              <a:sym typeface="Bungee Shade"/>
            </a:endParaRPr>
          </a:p>
          <a:p>
            <a:pPr marL="0" lvl="0" indent="0" algn="ctr" rtl="0">
              <a:lnSpc>
                <a:spcPct val="115000"/>
              </a:lnSpc>
              <a:spcBef>
                <a:spcPts val="0"/>
              </a:spcBef>
              <a:spcAft>
                <a:spcPts val="0"/>
              </a:spcAft>
              <a:buNone/>
            </a:pPr>
            <a:r>
              <a:rPr lang="en" sz="1144" i="1">
                <a:latin typeface="Times New Roman"/>
                <a:ea typeface="Times New Roman"/>
                <a:cs typeface="Times New Roman"/>
                <a:sym typeface="Times New Roman"/>
              </a:rPr>
              <a:t>*</a:t>
            </a:r>
            <a:r>
              <a:rPr lang="en" sz="1144" b="0" i="1">
                <a:latin typeface="Times New Roman"/>
                <a:ea typeface="Times New Roman"/>
                <a:cs typeface="Times New Roman"/>
                <a:sym typeface="Times New Roman"/>
              </a:rPr>
              <a:t> . . . and other lies.</a:t>
            </a:r>
            <a:endParaRPr sz="2244">
              <a:latin typeface="Times New Roman"/>
              <a:ea typeface="Times New Roman"/>
              <a:cs typeface="Times New Roman"/>
              <a:sym typeface="Times New Roman"/>
            </a:endParaRPr>
          </a:p>
        </p:txBody>
      </p:sp>
      <p:sp>
        <p:nvSpPr>
          <p:cNvPr id="73" name="Google Shape;73;p13"/>
          <p:cNvSpPr/>
          <p:nvPr/>
        </p:nvSpPr>
        <p:spPr>
          <a:xfrm>
            <a:off x="1626288" y="2914213"/>
            <a:ext cx="5891400" cy="894300"/>
          </a:xfrm>
          <a:prstGeom prst="rect">
            <a:avLst/>
          </a:prstGeom>
          <a:solidFill>
            <a:schemeClr val="lt1"/>
          </a:solidFill>
          <a:ln w="9525"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74" name="Google Shape;74;p13"/>
          <p:cNvSpPr txBox="1"/>
          <p:nvPr/>
        </p:nvSpPr>
        <p:spPr>
          <a:xfrm>
            <a:off x="1626300" y="2852350"/>
            <a:ext cx="5891400" cy="772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1200"/>
              </a:spcAft>
              <a:buNone/>
            </a:pPr>
            <a:r>
              <a:rPr lang="en" sz="900" u="sng">
                <a:solidFill>
                  <a:srgbClr val="1D7E74"/>
                </a:solidFill>
                <a:latin typeface="Times New Roman"/>
                <a:ea typeface="Times New Roman"/>
                <a:cs typeface="Times New Roman"/>
                <a:sym typeface="Times New Roman"/>
              </a:rPr>
              <a:t>Disclaimer</a:t>
            </a:r>
            <a:r>
              <a:rPr lang="en" sz="900">
                <a:solidFill>
                  <a:srgbClr val="1D7E74"/>
                </a:solidFill>
                <a:latin typeface="Times New Roman"/>
                <a:ea typeface="Times New Roman"/>
                <a:cs typeface="Times New Roman"/>
                <a:sym typeface="Times New Roman"/>
              </a:rPr>
              <a:t>: The presenter notes that terms such as “fun” and “easy” are relative, and given that they refer to human emotions, highly subjective. Therefore, it must be stated that those engaged in “editing”, whether using techniques discussed in this session or otherwise, may or may not have a positive experience. As such, the presenter absolves himself of responsibility for any trauma experienced in such pursuits, whether by participants or their students, and shall not be held liable. Your participation in this session indicates that you have read this disclaimer and have courageously chosen to remain, so as to continue your noble pursuit of excellence in this highly challenging aspect of English language education.</a:t>
            </a:r>
            <a:endParaRPr sz="900">
              <a:solidFill>
                <a:srgbClr val="1D7E74"/>
              </a:solidFill>
              <a:latin typeface="Open Sans"/>
              <a:ea typeface="Open Sans"/>
              <a:cs typeface="Open Sans"/>
              <a:sym typeface="Open Sans"/>
            </a:endParaRPr>
          </a:p>
        </p:txBody>
      </p:sp>
      <p:pic>
        <p:nvPicPr>
          <p:cNvPr id="75" name="Google Shape;75;p1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304550" y="3625150"/>
            <a:ext cx="159427" cy="1253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311700" y="3683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Types of Editing</a:t>
            </a:r>
            <a:endParaRPr/>
          </a:p>
        </p:txBody>
      </p:sp>
      <p:sp>
        <p:nvSpPr>
          <p:cNvPr id="164" name="Google Shape;164;p22"/>
          <p:cNvSpPr txBox="1">
            <a:spLocks noGrp="1"/>
          </p:cNvSpPr>
          <p:nvPr>
            <p:ph type="body" idx="1"/>
          </p:nvPr>
        </p:nvSpPr>
        <p:spPr>
          <a:xfrm>
            <a:off x="311700" y="1200400"/>
            <a:ext cx="4150800" cy="3832200"/>
          </a:xfrm>
          <a:prstGeom prst="rect">
            <a:avLst/>
          </a:prstGeom>
        </p:spPr>
        <p:txBody>
          <a:bodyPr spcFirstLastPara="1" wrap="square" lIns="91425" tIns="91425" rIns="91425" bIns="91425" anchor="t" anchorCtr="0">
            <a:normAutofit fontScale="92500" lnSpcReduction="20000"/>
          </a:bodyPr>
          <a:lstStyle/>
          <a:p>
            <a:pPr marL="228600" lvl="2" indent="-196532" algn="l" rtl="0">
              <a:lnSpc>
                <a:spcPct val="100000"/>
              </a:lnSpc>
              <a:spcBef>
                <a:spcPts val="0"/>
              </a:spcBef>
              <a:spcAft>
                <a:spcPts val="0"/>
              </a:spcAft>
              <a:buClr>
                <a:srgbClr val="000000"/>
              </a:buClr>
              <a:buSzPct val="100000"/>
              <a:buFont typeface="Arial"/>
              <a:buChar char="■"/>
            </a:pPr>
            <a:r>
              <a:rPr lang="en" sz="1400" b="1" i="1">
                <a:solidFill>
                  <a:srgbClr val="000000"/>
                </a:solidFill>
                <a:latin typeface="Arial"/>
                <a:ea typeface="Arial"/>
                <a:cs typeface="Arial"/>
                <a:sym typeface="Arial"/>
              </a:rPr>
              <a:t>Developmental/Structural (etc.) Editing</a:t>
            </a:r>
            <a:endParaRPr sz="1400" b="1" i="1">
              <a:solidFill>
                <a:srgbClr val="000000"/>
              </a:solidFill>
              <a:latin typeface="Arial"/>
              <a:ea typeface="Arial"/>
              <a:cs typeface="Arial"/>
              <a:sym typeface="Arial"/>
            </a:endParaRPr>
          </a:p>
          <a:p>
            <a:pPr marL="400050" lvl="0" indent="-57150" algn="l" rtl="0">
              <a:lnSpc>
                <a:spcPct val="100000"/>
              </a:lnSpc>
              <a:spcBef>
                <a:spcPts val="0"/>
              </a:spcBef>
              <a:spcAft>
                <a:spcPts val="0"/>
              </a:spcAft>
              <a:buNone/>
            </a:pPr>
            <a:r>
              <a:rPr lang="en" sz="1400">
                <a:solidFill>
                  <a:srgbClr val="000000"/>
                </a:solidFill>
                <a:latin typeface="Arial"/>
                <a:ea typeface="Arial"/>
                <a:cs typeface="Arial"/>
                <a:sym typeface="Arial"/>
              </a:rPr>
              <a:t>- big picture: plot development/structure, characters, themes, pacing, POV, tense, dialogue, plot holes, order, flow, etc.</a:t>
            </a:r>
            <a:endParaRPr sz="1400">
              <a:solidFill>
                <a:srgbClr val="000000"/>
              </a:solidFill>
              <a:latin typeface="Arial"/>
              <a:ea typeface="Arial"/>
              <a:cs typeface="Arial"/>
              <a:sym typeface="Arial"/>
            </a:endParaRPr>
          </a:p>
          <a:p>
            <a:pPr marL="400050" lvl="0" indent="-57150" algn="l" rtl="0">
              <a:lnSpc>
                <a:spcPct val="100000"/>
              </a:lnSpc>
              <a:spcBef>
                <a:spcPts val="0"/>
              </a:spcBef>
              <a:spcAft>
                <a:spcPts val="0"/>
              </a:spcAft>
              <a:buNone/>
            </a:pPr>
            <a:endParaRPr>
              <a:solidFill>
                <a:srgbClr val="000000"/>
              </a:solidFill>
              <a:latin typeface="Arial"/>
              <a:ea typeface="Arial"/>
              <a:cs typeface="Arial"/>
              <a:sym typeface="Arial"/>
            </a:endParaRPr>
          </a:p>
          <a:p>
            <a:pPr marL="228600" lvl="2" indent="-196532" algn="l" rtl="0">
              <a:lnSpc>
                <a:spcPct val="100000"/>
              </a:lnSpc>
              <a:spcBef>
                <a:spcPts val="0"/>
              </a:spcBef>
              <a:spcAft>
                <a:spcPts val="0"/>
              </a:spcAft>
              <a:buClr>
                <a:srgbClr val="000000"/>
              </a:buClr>
              <a:buSzPct val="100000"/>
              <a:buFont typeface="Arial"/>
              <a:buChar char="■"/>
            </a:pPr>
            <a:r>
              <a:rPr lang="en" sz="1400" b="1" i="1">
                <a:solidFill>
                  <a:srgbClr val="000000"/>
                </a:solidFill>
                <a:latin typeface="Arial"/>
                <a:ea typeface="Arial"/>
                <a:cs typeface="Arial"/>
                <a:sym typeface="Arial"/>
              </a:rPr>
              <a:t>Copy Editing </a:t>
            </a:r>
            <a:endParaRPr sz="1400" b="1" i="1">
              <a:solidFill>
                <a:srgbClr val="000000"/>
              </a:solidFill>
              <a:latin typeface="Arial"/>
              <a:ea typeface="Arial"/>
              <a:cs typeface="Arial"/>
              <a:sym typeface="Arial"/>
            </a:endParaRPr>
          </a:p>
          <a:p>
            <a:pPr marL="1371600" lvl="0" indent="-1028700" algn="l" rtl="0">
              <a:lnSpc>
                <a:spcPct val="100000"/>
              </a:lnSpc>
              <a:spcBef>
                <a:spcPts val="0"/>
              </a:spcBef>
              <a:spcAft>
                <a:spcPts val="0"/>
              </a:spcAft>
              <a:buNone/>
            </a:pPr>
            <a:r>
              <a:rPr lang="en" sz="1400">
                <a:solidFill>
                  <a:srgbClr val="000000"/>
                </a:solidFill>
                <a:latin typeface="Arial"/>
                <a:ea typeface="Arial"/>
                <a:cs typeface="Arial"/>
                <a:sym typeface="Arial"/>
              </a:rPr>
              <a:t>-</a:t>
            </a:r>
            <a:r>
              <a:rPr lang="en" sz="1400" b="1" i="1">
                <a:solidFill>
                  <a:srgbClr val="000000"/>
                </a:solidFill>
                <a:latin typeface="Arial"/>
                <a:ea typeface="Arial"/>
                <a:cs typeface="Arial"/>
                <a:sym typeface="Arial"/>
              </a:rPr>
              <a:t> </a:t>
            </a:r>
            <a:r>
              <a:rPr lang="en" sz="1400">
                <a:solidFill>
                  <a:srgbClr val="000000"/>
                </a:solidFill>
                <a:latin typeface="Arial"/>
                <a:ea typeface="Arial"/>
                <a:cs typeface="Arial"/>
                <a:sym typeface="Arial"/>
              </a:rPr>
              <a:t>mechanical; grammar, punctuation, spelling, etc.</a:t>
            </a:r>
            <a:endParaRPr sz="1400">
              <a:solidFill>
                <a:srgbClr val="000000"/>
              </a:solidFill>
              <a:latin typeface="Arial"/>
              <a:ea typeface="Arial"/>
              <a:cs typeface="Arial"/>
              <a:sym typeface="Arial"/>
            </a:endParaRPr>
          </a:p>
          <a:p>
            <a:pPr marL="1371600" lvl="0" indent="-1028700" algn="l" rtl="0">
              <a:lnSpc>
                <a:spcPct val="100000"/>
              </a:lnSpc>
              <a:spcBef>
                <a:spcPts val="0"/>
              </a:spcBef>
              <a:spcAft>
                <a:spcPts val="0"/>
              </a:spcAft>
              <a:buNone/>
            </a:pPr>
            <a:endParaRPr>
              <a:solidFill>
                <a:srgbClr val="000000"/>
              </a:solidFill>
              <a:latin typeface="Arial"/>
              <a:ea typeface="Arial"/>
              <a:cs typeface="Arial"/>
              <a:sym typeface="Arial"/>
            </a:endParaRPr>
          </a:p>
          <a:p>
            <a:pPr marL="228600" lvl="2" indent="-196532" algn="l" rtl="0">
              <a:lnSpc>
                <a:spcPct val="100000"/>
              </a:lnSpc>
              <a:spcBef>
                <a:spcPts val="0"/>
              </a:spcBef>
              <a:spcAft>
                <a:spcPts val="0"/>
              </a:spcAft>
              <a:buClr>
                <a:srgbClr val="000000"/>
              </a:buClr>
              <a:buSzPct val="100000"/>
              <a:buFont typeface="Arial"/>
              <a:buChar char="■"/>
            </a:pPr>
            <a:r>
              <a:rPr lang="en" sz="1400" b="1" i="1">
                <a:solidFill>
                  <a:srgbClr val="000000"/>
                </a:solidFill>
                <a:latin typeface="Arial"/>
                <a:ea typeface="Arial"/>
                <a:cs typeface="Arial"/>
                <a:sym typeface="Arial"/>
              </a:rPr>
              <a:t>Line/Stylistic Editing  </a:t>
            </a:r>
            <a:endParaRPr sz="1400" b="1" i="1">
              <a:solidFill>
                <a:srgbClr val="000000"/>
              </a:solidFill>
              <a:latin typeface="Arial"/>
              <a:ea typeface="Arial"/>
              <a:cs typeface="Arial"/>
              <a:sym typeface="Arial"/>
            </a:endParaRPr>
          </a:p>
          <a:p>
            <a:pPr marL="457200" lvl="0" indent="-114300" algn="l" rtl="0">
              <a:lnSpc>
                <a:spcPct val="100000"/>
              </a:lnSpc>
              <a:spcBef>
                <a:spcPts val="0"/>
              </a:spcBef>
              <a:spcAft>
                <a:spcPts val="0"/>
              </a:spcAft>
              <a:buNone/>
            </a:pPr>
            <a:r>
              <a:rPr lang="en" sz="1400">
                <a:solidFill>
                  <a:srgbClr val="000000"/>
                </a:solidFill>
                <a:latin typeface="Arial"/>
                <a:ea typeface="Arial"/>
                <a:cs typeface="Arial"/>
                <a:sym typeface="Arial"/>
              </a:rPr>
              <a:t>-</a:t>
            </a:r>
            <a:r>
              <a:rPr lang="en" sz="1400" b="1" i="1">
                <a:solidFill>
                  <a:srgbClr val="000000"/>
                </a:solidFill>
                <a:latin typeface="Arial"/>
                <a:ea typeface="Arial"/>
                <a:cs typeface="Arial"/>
                <a:sym typeface="Arial"/>
              </a:rPr>
              <a:t> </a:t>
            </a:r>
            <a:r>
              <a:rPr lang="en" sz="1400" i="1">
                <a:solidFill>
                  <a:srgbClr val="000000"/>
                </a:solidFill>
                <a:latin typeface="Arial"/>
                <a:ea typeface="Arial"/>
                <a:cs typeface="Arial"/>
                <a:sym typeface="Arial"/>
              </a:rPr>
              <a:t>sometimes </a:t>
            </a:r>
            <a:r>
              <a:rPr lang="en" i="1">
                <a:solidFill>
                  <a:srgbClr val="000000"/>
                </a:solidFill>
                <a:latin typeface="Arial"/>
                <a:ea typeface="Arial"/>
                <a:cs typeface="Arial"/>
                <a:sym typeface="Arial"/>
              </a:rPr>
              <a:t>considered </a:t>
            </a:r>
            <a:r>
              <a:rPr lang="en" sz="1400" i="1">
                <a:solidFill>
                  <a:srgbClr val="000000"/>
                </a:solidFill>
                <a:latin typeface="Arial"/>
                <a:ea typeface="Arial"/>
                <a:cs typeface="Arial"/>
                <a:sym typeface="Arial"/>
              </a:rPr>
              <a:t>copy editing, sometimes separate</a:t>
            </a:r>
            <a:endParaRPr sz="1400" i="1">
              <a:solidFill>
                <a:srgbClr val="000000"/>
              </a:solidFill>
              <a:latin typeface="Arial"/>
              <a:ea typeface="Arial"/>
              <a:cs typeface="Arial"/>
              <a:sym typeface="Arial"/>
            </a:endParaRPr>
          </a:p>
          <a:p>
            <a:pPr marL="457200" lvl="0" indent="-114300" algn="l" rtl="0">
              <a:lnSpc>
                <a:spcPct val="100000"/>
              </a:lnSpc>
              <a:spcBef>
                <a:spcPts val="0"/>
              </a:spcBef>
              <a:spcAft>
                <a:spcPts val="0"/>
              </a:spcAft>
              <a:buNone/>
            </a:pPr>
            <a:r>
              <a:rPr lang="en" sz="1400" i="1">
                <a:solidFill>
                  <a:srgbClr val="000000"/>
                </a:solidFill>
                <a:latin typeface="Arial"/>
                <a:ea typeface="Arial"/>
                <a:cs typeface="Arial"/>
                <a:sym typeface="Arial"/>
              </a:rPr>
              <a:t>- </a:t>
            </a:r>
            <a:r>
              <a:rPr lang="en" sz="1400">
                <a:solidFill>
                  <a:srgbClr val="000000"/>
                </a:solidFill>
                <a:latin typeface="Arial"/>
                <a:ea typeface="Arial"/>
                <a:cs typeface="Arial"/>
                <a:sym typeface="Arial"/>
              </a:rPr>
              <a:t>stylistic; looks at manuscript line by line and considers word choice (incl. </a:t>
            </a:r>
            <a:r>
              <a:rPr lang="en">
                <a:solidFill>
                  <a:srgbClr val="000000"/>
                </a:solidFill>
                <a:latin typeface="Arial"/>
                <a:ea typeface="Arial"/>
                <a:cs typeface="Arial"/>
                <a:sym typeface="Arial"/>
              </a:rPr>
              <a:t>elimination of adjectives/adverbs in favour of strong verbs, &amp; </a:t>
            </a:r>
            <a:r>
              <a:rPr lang="en" sz="1400">
                <a:solidFill>
                  <a:srgbClr val="000000"/>
                </a:solidFill>
                <a:latin typeface="Arial"/>
                <a:ea typeface="Arial"/>
                <a:cs typeface="Arial"/>
                <a:sym typeface="Arial"/>
              </a:rPr>
              <a:t>elimination of cliches/jargon/euphemisms)</a:t>
            </a:r>
            <a:r>
              <a:rPr lang="en">
                <a:solidFill>
                  <a:srgbClr val="000000"/>
                </a:solidFill>
                <a:latin typeface="Arial"/>
                <a:ea typeface="Arial"/>
                <a:cs typeface="Arial"/>
                <a:sym typeface="Arial"/>
              </a:rPr>
              <a:t>, </a:t>
            </a:r>
            <a:r>
              <a:rPr lang="en" sz="1400">
                <a:solidFill>
                  <a:srgbClr val="000000"/>
                </a:solidFill>
                <a:latin typeface="Arial"/>
                <a:ea typeface="Arial"/>
                <a:cs typeface="Arial"/>
                <a:sym typeface="Arial"/>
              </a:rPr>
              <a:t> trimming/tightening prose, sentence/paragraph structure etc.</a:t>
            </a:r>
            <a:endParaRPr sz="1400">
              <a:solidFill>
                <a:srgbClr val="000000"/>
              </a:solidFill>
              <a:latin typeface="Arial"/>
              <a:ea typeface="Arial"/>
              <a:cs typeface="Arial"/>
              <a:sym typeface="Arial"/>
            </a:endParaRPr>
          </a:p>
          <a:p>
            <a:pPr marL="457200" lvl="0" indent="-114300" algn="l" rtl="0">
              <a:lnSpc>
                <a:spcPct val="100000"/>
              </a:lnSpc>
              <a:spcBef>
                <a:spcPts val="0"/>
              </a:spcBef>
              <a:spcAft>
                <a:spcPts val="0"/>
              </a:spcAft>
              <a:buNone/>
            </a:pPr>
            <a:endParaRPr>
              <a:solidFill>
                <a:srgbClr val="000000"/>
              </a:solidFill>
              <a:latin typeface="Arial"/>
              <a:ea typeface="Arial"/>
              <a:cs typeface="Arial"/>
              <a:sym typeface="Arial"/>
            </a:endParaRPr>
          </a:p>
          <a:p>
            <a:pPr marL="228600" lvl="2" indent="-196532" algn="l" rtl="0">
              <a:lnSpc>
                <a:spcPct val="100000"/>
              </a:lnSpc>
              <a:spcBef>
                <a:spcPts val="0"/>
              </a:spcBef>
              <a:spcAft>
                <a:spcPts val="0"/>
              </a:spcAft>
              <a:buClr>
                <a:srgbClr val="000000"/>
              </a:buClr>
              <a:buSzPct val="100000"/>
              <a:buFont typeface="Arial"/>
              <a:buChar char="■"/>
            </a:pPr>
            <a:r>
              <a:rPr lang="en" sz="1400" b="1" i="1">
                <a:solidFill>
                  <a:srgbClr val="000000"/>
                </a:solidFill>
                <a:latin typeface="Arial"/>
                <a:ea typeface="Arial"/>
                <a:cs typeface="Arial"/>
                <a:sym typeface="Arial"/>
              </a:rPr>
              <a:t>Proofreading</a:t>
            </a:r>
            <a:endParaRPr sz="1400" b="1" i="1">
              <a:solidFill>
                <a:srgbClr val="000000"/>
              </a:solidFill>
              <a:latin typeface="Arial"/>
              <a:ea typeface="Arial"/>
              <a:cs typeface="Arial"/>
              <a:sym typeface="Arial"/>
            </a:endParaRPr>
          </a:p>
          <a:p>
            <a:pPr marL="457200" lvl="0" indent="-114300" algn="l" rtl="0">
              <a:lnSpc>
                <a:spcPct val="100000"/>
              </a:lnSpc>
              <a:spcBef>
                <a:spcPts val="0"/>
              </a:spcBef>
              <a:spcAft>
                <a:spcPts val="0"/>
              </a:spcAft>
              <a:buNone/>
            </a:pPr>
            <a:r>
              <a:rPr lang="en" sz="1400">
                <a:solidFill>
                  <a:srgbClr val="000000"/>
                </a:solidFill>
                <a:latin typeface="Arial"/>
                <a:ea typeface="Arial"/>
                <a:cs typeface="Arial"/>
                <a:sym typeface="Arial"/>
              </a:rPr>
              <a:t>-</a:t>
            </a:r>
            <a:r>
              <a:rPr lang="en" sz="1400" b="1" i="1">
                <a:solidFill>
                  <a:srgbClr val="000000"/>
                </a:solidFill>
                <a:latin typeface="Arial"/>
                <a:ea typeface="Arial"/>
                <a:cs typeface="Arial"/>
                <a:sym typeface="Arial"/>
              </a:rPr>
              <a:t> </a:t>
            </a:r>
            <a:r>
              <a:rPr lang="en" sz="1400">
                <a:solidFill>
                  <a:srgbClr val="000000"/>
                </a:solidFill>
                <a:latin typeface="Arial"/>
                <a:ea typeface="Arial"/>
                <a:cs typeface="Arial"/>
                <a:sym typeface="Arial"/>
              </a:rPr>
              <a:t>usually last, looking for mistakes that may have slipped through, considers every comma, space, page number (and other formatting), etc.</a:t>
            </a:r>
            <a:endParaRPr/>
          </a:p>
        </p:txBody>
      </p:sp>
      <p:sp>
        <p:nvSpPr>
          <p:cNvPr id="165" name="Google Shape;165;p22"/>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6" name="Google Shape;166;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763025" y="573425"/>
            <a:ext cx="4495575" cy="4691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p:nvPr/>
        </p:nvSpPr>
        <p:spPr>
          <a:xfrm>
            <a:off x="1285525" y="1601925"/>
            <a:ext cx="6740700" cy="3262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0" y="0"/>
            <a:ext cx="9348000" cy="1285800"/>
          </a:xfrm>
          <a:prstGeom prst="rect">
            <a:avLst/>
          </a:prstGeom>
          <a:solidFill>
            <a:srgbClr val="172714"/>
          </a:solidFill>
          <a:ln w="9525" cap="flat" cmpd="sng">
            <a:solidFill>
              <a:srgbClr val="1727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txBox="1">
            <a:spLocks noGrp="1"/>
          </p:cNvSpPr>
          <p:nvPr>
            <p:ph type="title"/>
          </p:nvPr>
        </p:nvSpPr>
        <p:spPr>
          <a:xfrm>
            <a:off x="1792975" y="1947950"/>
            <a:ext cx="28860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740" i="1">
                <a:solidFill>
                  <a:schemeClr val="lt1"/>
                </a:solidFill>
              </a:rPr>
              <a:t>My </a:t>
            </a:r>
            <a:endParaRPr sz="4740" i="1">
              <a:solidFill>
                <a:schemeClr val="lt1"/>
              </a:solidFill>
            </a:endParaRPr>
          </a:p>
          <a:p>
            <a:pPr marL="0" lvl="0" indent="0" algn="l" rtl="0">
              <a:spcBef>
                <a:spcPts val="0"/>
              </a:spcBef>
              <a:spcAft>
                <a:spcPts val="0"/>
              </a:spcAft>
              <a:buSzPts val="990"/>
              <a:buNone/>
            </a:pPr>
            <a:r>
              <a:rPr lang="en" sz="4740" i="1">
                <a:solidFill>
                  <a:schemeClr val="lt1"/>
                </a:solidFill>
              </a:rPr>
              <a:t>Editing Journey</a:t>
            </a:r>
            <a:endParaRPr sz="4740" i="1">
              <a:solidFill>
                <a:schemeClr val="lt1"/>
              </a:solidFill>
            </a:endParaRPr>
          </a:p>
        </p:txBody>
      </p:sp>
      <p:sp>
        <p:nvSpPr>
          <p:cNvPr id="174" name="Google Shape;174;p23"/>
          <p:cNvSpPr txBox="1"/>
          <p:nvPr/>
        </p:nvSpPr>
        <p:spPr>
          <a:xfrm>
            <a:off x="0" y="273450"/>
            <a:ext cx="91440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500" i="1">
                <a:solidFill>
                  <a:schemeClr val="lt1"/>
                </a:solidFill>
                <a:latin typeface="Changa One"/>
                <a:ea typeface="Changa One"/>
                <a:cs typeface="Changa One"/>
                <a:sym typeface="Changa One"/>
              </a:rPr>
              <a:t>Editing is hard !</a:t>
            </a:r>
            <a:endParaRPr sz="2300" i="1">
              <a:latin typeface="Open Sans"/>
              <a:ea typeface="Open Sans"/>
              <a:cs typeface="Open Sans"/>
              <a:sym typeface="Open Sans"/>
            </a:endParaRPr>
          </a:p>
        </p:txBody>
      </p:sp>
      <p:pic>
        <p:nvPicPr>
          <p:cNvPr id="175" name="Google Shape;175;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18525" y="1677613"/>
            <a:ext cx="3018200" cy="3111424"/>
          </a:xfrm>
          <a:prstGeom prst="rect">
            <a:avLst/>
          </a:prstGeom>
          <a:noFill/>
          <a:ln w="9525" cap="flat" cmpd="sng">
            <a:solidFill>
              <a:schemeClr val="lt1"/>
            </a:solidFill>
            <a:prstDash val="solid"/>
            <a:round/>
            <a:headEnd type="none" w="sm" len="sm"/>
            <a:tailEnd type="none" w="sm" len="sm"/>
          </a:ln>
        </p:spPr>
      </p:pic>
      <p:sp>
        <p:nvSpPr>
          <p:cNvPr id="176" name="Google Shape;176;p23"/>
          <p:cNvSpPr/>
          <p:nvPr/>
        </p:nvSpPr>
        <p:spPr>
          <a:xfrm>
            <a:off x="5818475" y="2521275"/>
            <a:ext cx="1218300" cy="223500"/>
          </a:xfrm>
          <a:prstGeom prst="ellipse">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81129" y="91325"/>
            <a:ext cx="4793798" cy="3612226"/>
          </a:xfrm>
          <a:prstGeom prst="rect">
            <a:avLst/>
          </a:prstGeom>
          <a:noFill/>
          <a:ln>
            <a:noFill/>
          </a:ln>
        </p:spPr>
      </p:pic>
      <p:sp>
        <p:nvSpPr>
          <p:cNvPr id="182" name="Google Shape;182;p24"/>
          <p:cNvSpPr txBox="1"/>
          <p:nvPr/>
        </p:nvSpPr>
        <p:spPr>
          <a:xfrm>
            <a:off x="2604350" y="312200"/>
            <a:ext cx="58473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Kalam"/>
                <a:ea typeface="Kalam"/>
                <a:cs typeface="Kalam"/>
                <a:sym typeface="Kalam"/>
              </a:rPr>
              <a:t>                     </a:t>
            </a:r>
            <a:r>
              <a:rPr lang="en" sz="1200">
                <a:latin typeface="Kalam"/>
                <a:ea typeface="Kalam"/>
                <a:cs typeface="Kalam"/>
                <a:sym typeface="Kalam"/>
              </a:rPr>
              <a:t> </a:t>
            </a:r>
            <a:r>
              <a:rPr lang="en" sz="2800">
                <a:latin typeface="Kalam"/>
                <a:ea typeface="Kalam"/>
                <a:cs typeface="Kalam"/>
                <a:sym typeface="Kalam"/>
              </a:rPr>
              <a:t>Everyone </a:t>
            </a:r>
            <a:endParaRPr sz="2800">
              <a:latin typeface="Kalam"/>
              <a:ea typeface="Kalam"/>
              <a:cs typeface="Kalam"/>
              <a:sym typeface="Kalam"/>
            </a:endParaRPr>
          </a:p>
          <a:p>
            <a:pPr marL="0" lvl="0" indent="0" algn="l" rtl="0">
              <a:spcBef>
                <a:spcPts val="0"/>
              </a:spcBef>
              <a:spcAft>
                <a:spcPts val="0"/>
              </a:spcAft>
              <a:buNone/>
            </a:pPr>
            <a:r>
              <a:rPr lang="en" sz="2800">
                <a:latin typeface="Kalam"/>
                <a:ea typeface="Kalam"/>
                <a:cs typeface="Kalam"/>
                <a:sym typeface="Kalam"/>
              </a:rPr>
              <a:t>    struggles with editing.</a:t>
            </a:r>
            <a:endParaRPr sz="2800">
              <a:latin typeface="Kalam"/>
              <a:ea typeface="Kalam"/>
              <a:cs typeface="Kalam"/>
              <a:sym typeface="Kalam"/>
            </a:endParaRPr>
          </a:p>
          <a:p>
            <a:pPr marL="0" lvl="0" indent="0" algn="l" rtl="0">
              <a:spcBef>
                <a:spcPts val="0"/>
              </a:spcBef>
              <a:spcAft>
                <a:spcPts val="0"/>
              </a:spcAft>
              <a:buNone/>
            </a:pPr>
            <a:r>
              <a:rPr lang="en" sz="2800">
                <a:latin typeface="Kalam"/>
                <a:ea typeface="Kalam"/>
                <a:cs typeface="Kalam"/>
                <a:sym typeface="Kalam"/>
              </a:rPr>
              <a:t>    Perfection is virtually </a:t>
            </a:r>
            <a:endParaRPr sz="2800">
              <a:latin typeface="Kalam"/>
              <a:ea typeface="Kalam"/>
              <a:cs typeface="Kalam"/>
              <a:sym typeface="Kalam"/>
            </a:endParaRPr>
          </a:p>
          <a:p>
            <a:pPr marL="0" lvl="0" indent="0" algn="l" rtl="0">
              <a:spcBef>
                <a:spcPts val="0"/>
              </a:spcBef>
              <a:spcAft>
                <a:spcPts val="0"/>
              </a:spcAft>
              <a:buNone/>
            </a:pPr>
            <a:r>
              <a:rPr lang="en" sz="2800">
                <a:latin typeface="Kalam"/>
                <a:ea typeface="Kalam"/>
                <a:cs typeface="Kalam"/>
                <a:sym typeface="Kalam"/>
              </a:rPr>
              <a:t>   unattainable. Learning </a:t>
            </a:r>
            <a:endParaRPr sz="2800">
              <a:latin typeface="Kalam"/>
              <a:ea typeface="Kalam"/>
              <a:cs typeface="Kalam"/>
              <a:sym typeface="Kalam"/>
            </a:endParaRPr>
          </a:p>
          <a:p>
            <a:pPr marL="0" lvl="0" indent="0" algn="l" rtl="0">
              <a:spcBef>
                <a:spcPts val="0"/>
              </a:spcBef>
              <a:spcAft>
                <a:spcPts val="0"/>
              </a:spcAft>
              <a:buNone/>
            </a:pPr>
            <a:r>
              <a:rPr lang="en" sz="2800">
                <a:latin typeface="Kalam"/>
                <a:ea typeface="Kalam"/>
                <a:cs typeface="Kalam"/>
                <a:sym typeface="Kalam"/>
              </a:rPr>
              <a:t>     is the ultimate goal.</a:t>
            </a:r>
            <a:endParaRPr sz="2800">
              <a:latin typeface="Kalam"/>
              <a:ea typeface="Kalam"/>
              <a:cs typeface="Kalam"/>
              <a:sym typeface="Kalam"/>
            </a:endParaRPr>
          </a:p>
          <a:p>
            <a:pPr marL="0" lvl="0" indent="0" algn="l" rtl="0">
              <a:spcBef>
                <a:spcPts val="0"/>
              </a:spcBef>
              <a:spcAft>
                <a:spcPts val="0"/>
              </a:spcAft>
              <a:buNone/>
            </a:pPr>
            <a:endParaRPr>
              <a:latin typeface="Open Sans"/>
              <a:ea typeface="Open Sans"/>
              <a:cs typeface="Open Sans"/>
              <a:sym typeface="Open Sans"/>
            </a:endParaRPr>
          </a:p>
        </p:txBody>
      </p:sp>
      <p:pic>
        <p:nvPicPr>
          <p:cNvPr id="183" name="Google Shape;183;p2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88375" y="2817950"/>
            <a:ext cx="2590250" cy="225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p:nvPr/>
        </p:nvSpPr>
        <p:spPr>
          <a:xfrm>
            <a:off x="-287375" y="261175"/>
            <a:ext cx="4590000" cy="1176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89" name="Google Shape;189;p25"/>
          <p:cNvSpPr txBox="1">
            <a:spLocks noGrp="1"/>
          </p:cNvSpPr>
          <p:nvPr>
            <p:ph type="title"/>
          </p:nvPr>
        </p:nvSpPr>
        <p:spPr>
          <a:xfrm>
            <a:off x="96725" y="261175"/>
            <a:ext cx="41202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AF2D5"/>
                </a:solidFill>
              </a:rPr>
              <a:t>To what extent do you </a:t>
            </a:r>
            <a:endParaRPr>
              <a:solidFill>
                <a:srgbClr val="FAF2D5"/>
              </a:solidFill>
            </a:endParaRPr>
          </a:p>
          <a:p>
            <a:pPr marL="0" lvl="0" indent="0" algn="l" rtl="0">
              <a:spcBef>
                <a:spcPts val="0"/>
              </a:spcBef>
              <a:spcAft>
                <a:spcPts val="0"/>
              </a:spcAft>
              <a:buNone/>
            </a:pPr>
            <a:r>
              <a:rPr lang="en">
                <a:solidFill>
                  <a:srgbClr val="FAF2D5"/>
                </a:solidFill>
              </a:rPr>
              <a:t>agree with this statement?</a:t>
            </a:r>
            <a:endParaRPr>
              <a:solidFill>
                <a:srgbClr val="FAF2D5"/>
              </a:solidFill>
            </a:endParaRPr>
          </a:p>
        </p:txBody>
      </p:sp>
      <p:sp>
        <p:nvSpPr>
          <p:cNvPr id="190" name="Google Shape;190;p25"/>
          <p:cNvSpPr txBox="1"/>
          <p:nvPr/>
        </p:nvSpPr>
        <p:spPr>
          <a:xfrm>
            <a:off x="4680900" y="472625"/>
            <a:ext cx="4279200" cy="15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chemeClr val="accent1"/>
                </a:solidFill>
                <a:latin typeface="PT Sans Narrow"/>
                <a:ea typeface="PT Sans Narrow"/>
                <a:cs typeface="PT Sans Narrow"/>
                <a:sym typeface="PT Sans Narrow"/>
              </a:rPr>
              <a:t>If true, how does this . . . </a:t>
            </a:r>
            <a:endParaRPr sz="3200">
              <a:latin typeface="Open Sans"/>
              <a:ea typeface="Open Sans"/>
              <a:cs typeface="Open Sans"/>
              <a:sym typeface="Open Sans"/>
            </a:endParaRPr>
          </a:p>
        </p:txBody>
      </p:sp>
      <p:pic>
        <p:nvPicPr>
          <p:cNvPr id="191" name="Google Shape;191;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26125" y="1545375"/>
            <a:ext cx="4061400" cy="3005338"/>
          </a:xfrm>
          <a:prstGeom prst="rect">
            <a:avLst/>
          </a:prstGeom>
          <a:noFill/>
          <a:ln>
            <a:noFill/>
          </a:ln>
        </p:spPr>
      </p:pic>
      <p:sp>
        <p:nvSpPr>
          <p:cNvPr id="192" name="Google Shape;192;p25"/>
          <p:cNvSpPr/>
          <p:nvPr/>
        </p:nvSpPr>
        <p:spPr>
          <a:xfrm>
            <a:off x="4680900" y="1166975"/>
            <a:ext cx="4641600" cy="1935600"/>
          </a:xfrm>
          <a:prstGeom prst="rect">
            <a:avLst/>
          </a:prstGeom>
          <a:solidFill>
            <a:srgbClr val="FAF2D5"/>
          </a:solidFill>
          <a:ln w="9525" cap="flat" cmpd="sng">
            <a:solidFill>
              <a:srgbClr val="FAF2D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3" name="Google Shape;193;p25"/>
          <p:cNvSpPr txBox="1"/>
          <p:nvPr/>
        </p:nvSpPr>
        <p:spPr>
          <a:xfrm>
            <a:off x="4680900" y="1198925"/>
            <a:ext cx="4061400" cy="18156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SzPts val="1500"/>
              <a:buFont typeface="Open Sans"/>
              <a:buChar char="●"/>
            </a:pPr>
            <a:r>
              <a:rPr lang="en" sz="1500" b="1">
                <a:latin typeface="Open Sans"/>
                <a:ea typeface="Open Sans"/>
                <a:cs typeface="Open Sans"/>
                <a:sym typeface="Open Sans"/>
              </a:rPr>
              <a:t>impact the pressure (&amp; anxiety level) for students (&amp; teachers)?</a:t>
            </a:r>
            <a:endParaRPr sz="1500" b="1">
              <a:latin typeface="Open Sans"/>
              <a:ea typeface="Open Sans"/>
              <a:cs typeface="Open Sans"/>
              <a:sym typeface="Open Sans"/>
            </a:endParaRPr>
          </a:p>
          <a:p>
            <a:pPr marL="457200" lvl="0" indent="0" algn="l" rtl="0">
              <a:spcBef>
                <a:spcPts val="0"/>
              </a:spcBef>
              <a:spcAft>
                <a:spcPts val="0"/>
              </a:spcAft>
              <a:buNone/>
            </a:pPr>
            <a:endParaRPr sz="1500" b="1">
              <a:latin typeface="Open Sans"/>
              <a:ea typeface="Open Sans"/>
              <a:cs typeface="Open Sans"/>
              <a:sym typeface="Open Sans"/>
            </a:endParaRPr>
          </a:p>
          <a:p>
            <a:pPr marL="457200" lvl="0" indent="-323850" algn="l" rtl="0">
              <a:spcBef>
                <a:spcPts val="0"/>
              </a:spcBef>
              <a:spcAft>
                <a:spcPts val="0"/>
              </a:spcAft>
              <a:buSzPts val="1500"/>
              <a:buFont typeface="Open Sans"/>
              <a:buChar char="●"/>
            </a:pPr>
            <a:r>
              <a:rPr lang="en" sz="1500" b="1">
                <a:latin typeface="Open Sans"/>
                <a:ea typeface="Open Sans"/>
                <a:cs typeface="Open Sans"/>
                <a:sym typeface="Open Sans"/>
              </a:rPr>
              <a:t>reframe what success looks like as it pertains to writing &amp; editing?</a:t>
            </a:r>
            <a:endParaRPr sz="1500" b="1">
              <a:latin typeface="Open Sans"/>
              <a:ea typeface="Open Sans"/>
              <a:cs typeface="Open Sans"/>
              <a:sym typeface="Open Sans"/>
            </a:endParaRPr>
          </a:p>
          <a:p>
            <a:pPr marL="457200" lvl="0" indent="0" algn="l" rtl="0">
              <a:spcBef>
                <a:spcPts val="0"/>
              </a:spcBef>
              <a:spcAft>
                <a:spcPts val="0"/>
              </a:spcAft>
              <a:buNone/>
            </a:pPr>
            <a:endParaRPr sz="1500" b="1">
              <a:latin typeface="Open Sans"/>
              <a:ea typeface="Open Sans"/>
              <a:cs typeface="Open Sans"/>
              <a:sym typeface="Open Sans"/>
            </a:endParaRPr>
          </a:p>
          <a:p>
            <a:pPr marL="457200" lvl="0" indent="-323850" algn="l" rtl="0">
              <a:spcBef>
                <a:spcPts val="0"/>
              </a:spcBef>
              <a:spcAft>
                <a:spcPts val="0"/>
              </a:spcAft>
              <a:buSzPts val="1500"/>
              <a:buFont typeface="Open Sans"/>
              <a:buChar char="●"/>
            </a:pPr>
            <a:r>
              <a:rPr lang="en" sz="1500" b="1">
                <a:latin typeface="Open Sans"/>
                <a:ea typeface="Open Sans"/>
                <a:cs typeface="Open Sans"/>
                <a:sym typeface="Open Sans"/>
              </a:rPr>
              <a:t>impact teaching &amp; assessment?</a:t>
            </a:r>
            <a:endParaRPr sz="1500" b="1">
              <a:latin typeface="Open Sans"/>
              <a:ea typeface="Open Sans"/>
              <a:cs typeface="Open Sans"/>
              <a:sym typeface="Open Sans"/>
            </a:endParaRPr>
          </a:p>
        </p:txBody>
      </p:sp>
      <p:sp>
        <p:nvSpPr>
          <p:cNvPr id="194" name="Google Shape;194;p25"/>
          <p:cNvSpPr txBox="1"/>
          <p:nvPr/>
        </p:nvSpPr>
        <p:spPr>
          <a:xfrm>
            <a:off x="4024200" y="3175913"/>
            <a:ext cx="5955000" cy="2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chemeClr val="accent1"/>
                </a:solidFill>
                <a:latin typeface="PT Sans Narrow"/>
                <a:ea typeface="PT Sans Narrow"/>
                <a:cs typeface="PT Sans Narrow"/>
                <a:sym typeface="PT Sans Narrow"/>
              </a:rPr>
              <a:t>If it’s not true . . .</a:t>
            </a:r>
            <a:endParaRPr sz="1800">
              <a:solidFill>
                <a:schemeClr val="dk2"/>
              </a:solidFill>
              <a:latin typeface="Open Sans"/>
              <a:ea typeface="Open Sans"/>
              <a:cs typeface="Open Sans"/>
              <a:sym typeface="Open Sans"/>
            </a:endParaRPr>
          </a:p>
        </p:txBody>
      </p:sp>
      <p:sp>
        <p:nvSpPr>
          <p:cNvPr id="195" name="Google Shape;195;p25"/>
          <p:cNvSpPr/>
          <p:nvPr/>
        </p:nvSpPr>
        <p:spPr>
          <a:xfrm>
            <a:off x="4045500" y="3854450"/>
            <a:ext cx="4914600" cy="1102200"/>
          </a:xfrm>
          <a:prstGeom prst="rect">
            <a:avLst/>
          </a:prstGeom>
          <a:solidFill>
            <a:srgbClr val="FAF2D5"/>
          </a:solidFill>
          <a:ln w="9525" cap="flat" cmpd="sng">
            <a:solidFill>
              <a:srgbClr val="FAF2D5"/>
            </a:solidFill>
            <a:prstDash val="solid"/>
            <a:round/>
            <a:headEnd type="none" w="sm" len="sm"/>
            <a:tailEnd type="none" w="sm" len="sm"/>
          </a:ln>
        </p:spPr>
        <p:txBody>
          <a:bodyPr spcFirstLastPara="1" wrap="square" lIns="91425" tIns="91425" rIns="91425" bIns="91425" anchor="ctr" anchorCtr="0">
            <a:noAutofit/>
          </a:bodyPr>
          <a:lstStyle/>
          <a:p>
            <a:pPr marL="457200" lvl="0" indent="-323850" algn="l" rtl="0">
              <a:spcBef>
                <a:spcPts val="0"/>
              </a:spcBef>
              <a:spcAft>
                <a:spcPts val="0"/>
              </a:spcAft>
              <a:buSzPts val="1500"/>
              <a:buFont typeface="Open Sans"/>
              <a:buChar char="●"/>
            </a:pPr>
            <a:r>
              <a:rPr lang="en" sz="1500" b="1">
                <a:latin typeface="Open Sans"/>
                <a:ea typeface="Open Sans"/>
                <a:cs typeface="Open Sans"/>
                <a:sym typeface="Open Sans"/>
              </a:rPr>
              <a:t>What would be a more accurate statement?</a:t>
            </a:r>
            <a:endParaRPr sz="1500" b="1">
              <a:latin typeface="Open Sans"/>
              <a:ea typeface="Open Sans"/>
              <a:cs typeface="Open Sans"/>
              <a:sym typeface="Open Sans"/>
            </a:endParaRPr>
          </a:p>
          <a:p>
            <a:pPr marL="457200" lvl="0" indent="0" algn="l" rtl="0">
              <a:spcBef>
                <a:spcPts val="0"/>
              </a:spcBef>
              <a:spcAft>
                <a:spcPts val="0"/>
              </a:spcAft>
              <a:buNone/>
            </a:pPr>
            <a:endParaRPr sz="1500" b="1">
              <a:latin typeface="Open Sans"/>
              <a:ea typeface="Open Sans"/>
              <a:cs typeface="Open Sans"/>
              <a:sym typeface="Open Sans"/>
            </a:endParaRPr>
          </a:p>
          <a:p>
            <a:pPr marL="457200" lvl="0" indent="-323850" algn="l" rtl="0">
              <a:spcBef>
                <a:spcPts val="0"/>
              </a:spcBef>
              <a:spcAft>
                <a:spcPts val="0"/>
              </a:spcAft>
              <a:buSzPts val="1500"/>
              <a:buFont typeface="Open Sans"/>
              <a:buChar char="●"/>
            </a:pPr>
            <a:r>
              <a:rPr lang="en" sz="1500" b="1">
                <a:latin typeface="Open Sans"/>
                <a:ea typeface="Open Sans"/>
                <a:cs typeface="Open Sans"/>
                <a:sym typeface="Open Sans"/>
              </a:rPr>
              <a:t>How does this impact teaching &amp; assessment?</a:t>
            </a:r>
            <a:endParaRPr>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p:nvPr/>
        </p:nvSpPr>
        <p:spPr>
          <a:xfrm>
            <a:off x="263125" y="-54825"/>
            <a:ext cx="4056600" cy="39909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153500" y="427600"/>
            <a:ext cx="4473300" cy="866100"/>
          </a:xfrm>
          <a:prstGeom prst="rect">
            <a:avLst/>
          </a:prstGeom>
          <a:solidFill>
            <a:srgbClr val="D5C695"/>
          </a:solidFill>
          <a:ln w="9525" cap="flat" cmpd="sng">
            <a:solidFill>
              <a:srgbClr val="D5C6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a:off x="263125" y="2026900"/>
            <a:ext cx="8880900" cy="917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txBox="1">
            <a:spLocks noGrp="1"/>
          </p:cNvSpPr>
          <p:nvPr>
            <p:ph type="title"/>
          </p:nvPr>
        </p:nvSpPr>
        <p:spPr>
          <a:xfrm>
            <a:off x="311700" y="5380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500"/>
              <a:t>OUTLINE</a:t>
            </a:r>
            <a:endParaRPr sz="3500"/>
          </a:p>
        </p:txBody>
      </p:sp>
      <p:sp>
        <p:nvSpPr>
          <p:cNvPr id="204" name="Google Shape;204;p26"/>
          <p:cNvSpPr txBox="1">
            <a:spLocks noGrp="1"/>
          </p:cNvSpPr>
          <p:nvPr>
            <p:ph type="body" idx="1"/>
          </p:nvPr>
        </p:nvSpPr>
        <p:spPr>
          <a:xfrm>
            <a:off x="509050" y="1455400"/>
            <a:ext cx="3997200" cy="2579400"/>
          </a:xfrm>
          <a:prstGeom prst="rect">
            <a:avLst/>
          </a:prstGeom>
        </p:spPr>
        <p:txBody>
          <a:bodyPr spcFirstLastPara="1" wrap="square" lIns="91425" tIns="91425" rIns="91425" bIns="91425" anchor="t" anchorCtr="0">
            <a:normAutofit/>
          </a:bodyPr>
          <a:lstStyle/>
          <a:p>
            <a:pPr marL="457200" lvl="0" indent="-375679" algn="l" rtl="0">
              <a:spcBef>
                <a:spcPts val="0"/>
              </a:spcBef>
              <a:spcAft>
                <a:spcPts val="0"/>
              </a:spcAft>
              <a:buClr>
                <a:schemeClr val="lt1"/>
              </a:buClr>
              <a:buSzPts val="2316"/>
              <a:buAutoNum type="arabicPeriod"/>
            </a:pPr>
            <a:r>
              <a:rPr lang="en" sz="2316">
                <a:solidFill>
                  <a:schemeClr val="lt1"/>
                </a:solidFill>
              </a:rPr>
              <a:t>Editing is Hard</a:t>
            </a:r>
            <a:endParaRPr sz="2316">
              <a:solidFill>
                <a:schemeClr val="lt1"/>
              </a:solidFill>
            </a:endParaRPr>
          </a:p>
          <a:p>
            <a:pPr marL="457200" lvl="0" indent="0" algn="l" rtl="0">
              <a:spcBef>
                <a:spcPts val="1200"/>
              </a:spcBef>
              <a:spcAft>
                <a:spcPts val="0"/>
              </a:spcAft>
              <a:buNone/>
            </a:pPr>
            <a:endParaRPr sz="100">
              <a:solidFill>
                <a:schemeClr val="lt1"/>
              </a:solidFill>
            </a:endParaRPr>
          </a:p>
          <a:p>
            <a:pPr marL="457200" lvl="0" indent="-374650" algn="l" rtl="0">
              <a:spcBef>
                <a:spcPts val="1200"/>
              </a:spcBef>
              <a:spcAft>
                <a:spcPts val="0"/>
              </a:spcAft>
              <a:buClr>
                <a:schemeClr val="lt1"/>
              </a:buClr>
              <a:buSzPts val="2300"/>
              <a:buAutoNum type="arabicPeriod"/>
            </a:pPr>
            <a:r>
              <a:rPr lang="en" sz="2300">
                <a:solidFill>
                  <a:schemeClr val="lt1"/>
                </a:solidFill>
              </a:rPr>
              <a:t>Realistic Expectations </a:t>
            </a:r>
            <a:endParaRPr sz="2300">
              <a:solidFill>
                <a:schemeClr val="lt1"/>
              </a:solidFill>
            </a:endParaRPr>
          </a:p>
          <a:p>
            <a:pPr marL="457200" lvl="0" indent="0" algn="l" rtl="0">
              <a:spcBef>
                <a:spcPts val="0"/>
              </a:spcBef>
              <a:spcAft>
                <a:spcPts val="0"/>
              </a:spcAft>
              <a:buNone/>
            </a:pPr>
            <a:r>
              <a:rPr lang="en" sz="1608">
                <a:solidFill>
                  <a:schemeClr val="lt1"/>
                </a:solidFill>
              </a:rPr>
              <a:t>(for students </a:t>
            </a:r>
            <a:r>
              <a:rPr lang="en" sz="1608" i="1">
                <a:solidFill>
                  <a:schemeClr val="lt1"/>
                </a:solidFill>
              </a:rPr>
              <a:t>and</a:t>
            </a:r>
            <a:r>
              <a:rPr lang="en" sz="1608">
                <a:solidFill>
                  <a:schemeClr val="lt1"/>
                </a:solidFill>
              </a:rPr>
              <a:t> their teachers)</a:t>
            </a:r>
            <a:endParaRPr sz="1608">
              <a:solidFill>
                <a:schemeClr val="lt1"/>
              </a:solidFill>
            </a:endParaRPr>
          </a:p>
          <a:p>
            <a:pPr marL="457200" lvl="0" indent="0" algn="l" rtl="0">
              <a:spcBef>
                <a:spcPts val="0"/>
              </a:spcBef>
              <a:spcAft>
                <a:spcPts val="0"/>
              </a:spcAft>
              <a:buNone/>
            </a:pPr>
            <a:endParaRPr sz="1175">
              <a:solidFill>
                <a:schemeClr val="lt1"/>
              </a:solidFill>
            </a:endParaRPr>
          </a:p>
          <a:p>
            <a:pPr marL="457200" lvl="0" indent="0" algn="l" rtl="0">
              <a:spcBef>
                <a:spcPts val="0"/>
              </a:spcBef>
              <a:spcAft>
                <a:spcPts val="0"/>
              </a:spcAft>
              <a:buNone/>
            </a:pPr>
            <a:endParaRPr sz="1151">
              <a:solidFill>
                <a:schemeClr val="lt1"/>
              </a:solidFill>
            </a:endParaRPr>
          </a:p>
          <a:p>
            <a:pPr marL="457200" lvl="0" indent="-375679" algn="l" rtl="0">
              <a:spcBef>
                <a:spcPts val="0"/>
              </a:spcBef>
              <a:spcAft>
                <a:spcPts val="0"/>
              </a:spcAft>
              <a:buClr>
                <a:schemeClr val="lt1"/>
              </a:buClr>
              <a:buSzPts val="2316"/>
              <a:buAutoNum type="arabicPeriod"/>
            </a:pPr>
            <a:r>
              <a:rPr lang="en" sz="2316">
                <a:solidFill>
                  <a:schemeClr val="lt1"/>
                </a:solidFill>
              </a:rPr>
              <a:t>Best Practices</a:t>
            </a:r>
            <a:endParaRPr sz="2316">
              <a:solidFill>
                <a:schemeClr val="lt1"/>
              </a:solidFill>
            </a:endParaRPr>
          </a:p>
          <a:p>
            <a:pPr marL="0" lvl="0" indent="0" algn="l" rtl="0">
              <a:spcBef>
                <a:spcPts val="1200"/>
              </a:spcBef>
              <a:spcAft>
                <a:spcPts val="1200"/>
              </a:spcAft>
              <a:buNone/>
            </a:pPr>
            <a:endParaRPr/>
          </a:p>
        </p:txBody>
      </p:sp>
      <p:sp>
        <p:nvSpPr>
          <p:cNvPr id="205" name="Google Shape;205;p26"/>
          <p:cNvSpPr/>
          <p:nvPr/>
        </p:nvSpPr>
        <p:spPr>
          <a:xfrm>
            <a:off x="4447750" y="2187550"/>
            <a:ext cx="1192800" cy="596400"/>
          </a:xfrm>
          <a:prstGeom prst="leftArrow">
            <a:avLst>
              <a:gd name="adj1" fmla="val 50000"/>
              <a:gd name="adj2" fmla="val 50000"/>
            </a:avLst>
          </a:prstGeom>
          <a:solidFill>
            <a:schemeClr val="lt1"/>
          </a:solidFill>
          <a:ln w="38100" cap="flat" cmpd="sng">
            <a:solidFill>
              <a:srgbClr val="DAD3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txBox="1"/>
          <p:nvPr/>
        </p:nvSpPr>
        <p:spPr>
          <a:xfrm>
            <a:off x="5768575" y="2147200"/>
            <a:ext cx="3565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solidFill>
                  <a:schemeClr val="lt1"/>
                </a:solidFill>
                <a:latin typeface="Acme"/>
                <a:ea typeface="Acme"/>
                <a:cs typeface="Acme"/>
                <a:sym typeface="Acme"/>
              </a:rPr>
              <a:t>YOU ARE HERE</a:t>
            </a:r>
            <a:endParaRPr sz="3200">
              <a:solidFill>
                <a:schemeClr val="lt1"/>
              </a:solidFill>
              <a:latin typeface="Acme"/>
              <a:ea typeface="Acme"/>
              <a:cs typeface="Acme"/>
              <a:sym typeface="Acme"/>
            </a:endParaRPr>
          </a:p>
        </p:txBody>
      </p:sp>
      <p:sp>
        <p:nvSpPr>
          <p:cNvPr id="207" name="Google Shape;207;p26"/>
          <p:cNvSpPr/>
          <p:nvPr/>
        </p:nvSpPr>
        <p:spPr>
          <a:xfrm>
            <a:off x="4460175" y="3076350"/>
            <a:ext cx="4422900" cy="2969400"/>
          </a:xfrm>
          <a:prstGeom prst="rect">
            <a:avLst/>
          </a:prstGeom>
          <a:solidFill>
            <a:srgbClr val="D5C695"/>
          </a:solidFill>
          <a:ln w="9525" cap="flat" cmpd="sng">
            <a:solidFill>
              <a:srgbClr val="D5C6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txBox="1"/>
          <p:nvPr/>
        </p:nvSpPr>
        <p:spPr>
          <a:xfrm>
            <a:off x="4553325" y="3136825"/>
            <a:ext cx="4236600" cy="2301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250" i="1">
                <a:latin typeface="Open Sans"/>
                <a:ea typeface="Open Sans"/>
                <a:cs typeface="Open Sans"/>
                <a:sym typeface="Open Sans"/>
              </a:rPr>
              <a:t>How often should I expect students to edit? What kind(s) of editing should I teach? What does student success look like? How often should I be giving them feedback in this area? If the answer is what I think it is, is that even possible? What about my mental health? Did I choose the right profession? What will I do the next time someone says, “Teachers have it easy. It must be nice to have all those holidays!” Would I be better off in  prison anyway? Where does one learn how to make a shiv? Should this be part of my PD plan? Why are my thoughts always so dark?</a:t>
            </a:r>
            <a:endParaRPr sz="1250" i="1">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7"/>
          <p:cNvSpPr/>
          <p:nvPr/>
        </p:nvSpPr>
        <p:spPr>
          <a:xfrm>
            <a:off x="197888" y="354825"/>
            <a:ext cx="8748225" cy="874300"/>
          </a:xfrm>
          <a:prstGeom prst="flowChartPunchedTape">
            <a:avLst/>
          </a:prstGeom>
          <a:solidFill>
            <a:srgbClr val="FFD966"/>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txBox="1"/>
          <p:nvPr/>
        </p:nvSpPr>
        <p:spPr>
          <a:xfrm>
            <a:off x="-76400" y="413425"/>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i="1">
                <a:solidFill>
                  <a:schemeClr val="accent1"/>
                </a:solidFill>
                <a:latin typeface="Pacifico"/>
                <a:ea typeface="Pacifico"/>
                <a:cs typeface="Pacifico"/>
                <a:sym typeface="Pacifico"/>
              </a:rPr>
              <a:t>The Never-Ending Dance of the Teacher</a:t>
            </a:r>
            <a:endParaRPr sz="4100" b="1" i="1">
              <a:solidFill>
                <a:schemeClr val="accent1"/>
              </a:solidFill>
              <a:latin typeface="Pacifico"/>
              <a:ea typeface="Pacifico"/>
              <a:cs typeface="Pacifico"/>
              <a:sym typeface="Pacifico"/>
            </a:endParaRPr>
          </a:p>
        </p:txBody>
      </p:sp>
      <p:sp>
        <p:nvSpPr>
          <p:cNvPr id="215" name="Google Shape;215;p27"/>
          <p:cNvSpPr/>
          <p:nvPr/>
        </p:nvSpPr>
        <p:spPr>
          <a:xfrm>
            <a:off x="623325" y="1630575"/>
            <a:ext cx="3074400" cy="3067200"/>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txBox="1"/>
          <p:nvPr/>
        </p:nvSpPr>
        <p:spPr>
          <a:xfrm>
            <a:off x="623325" y="1680300"/>
            <a:ext cx="3074400" cy="1354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chemeClr val="lt1"/>
                </a:solidFill>
                <a:latin typeface="PT Sans Narrow"/>
                <a:ea typeface="PT Sans Narrow"/>
                <a:cs typeface="PT Sans Narrow"/>
                <a:sym typeface="PT Sans Narrow"/>
              </a:rPr>
              <a:t>Realistic Expectations</a:t>
            </a:r>
            <a:endParaRPr sz="3800" b="1">
              <a:solidFill>
                <a:schemeClr val="lt1"/>
              </a:solidFill>
              <a:latin typeface="PT Sans Narrow"/>
              <a:ea typeface="PT Sans Narrow"/>
              <a:cs typeface="PT Sans Narrow"/>
              <a:sym typeface="PT Sans Narrow"/>
            </a:endParaRPr>
          </a:p>
        </p:txBody>
      </p:sp>
      <p:pic>
        <p:nvPicPr>
          <p:cNvPr id="217" name="Google Shape;217;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51327" y="3184727"/>
            <a:ext cx="1218402" cy="1218402"/>
          </a:xfrm>
          <a:prstGeom prst="rect">
            <a:avLst/>
          </a:prstGeom>
          <a:noFill/>
          <a:ln>
            <a:noFill/>
          </a:ln>
        </p:spPr>
      </p:pic>
      <p:sp>
        <p:nvSpPr>
          <p:cNvPr id="218" name="Google Shape;218;p27"/>
          <p:cNvSpPr/>
          <p:nvPr/>
        </p:nvSpPr>
        <p:spPr>
          <a:xfrm>
            <a:off x="5480225" y="1630563"/>
            <a:ext cx="3074400" cy="3067200"/>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txBox="1"/>
          <p:nvPr/>
        </p:nvSpPr>
        <p:spPr>
          <a:xfrm>
            <a:off x="5480225" y="1680288"/>
            <a:ext cx="3074400" cy="1354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chemeClr val="lt1"/>
                </a:solidFill>
                <a:latin typeface="PT Sans Narrow"/>
                <a:ea typeface="PT Sans Narrow"/>
                <a:cs typeface="PT Sans Narrow"/>
                <a:sym typeface="PT Sans Narrow"/>
              </a:rPr>
              <a:t>Best </a:t>
            </a:r>
            <a:endParaRPr sz="3800" b="1">
              <a:solidFill>
                <a:schemeClr val="lt1"/>
              </a:solidFill>
              <a:latin typeface="PT Sans Narrow"/>
              <a:ea typeface="PT Sans Narrow"/>
              <a:cs typeface="PT Sans Narrow"/>
              <a:sym typeface="PT Sans Narrow"/>
            </a:endParaRPr>
          </a:p>
          <a:p>
            <a:pPr marL="0" lvl="0" indent="0" algn="ctr" rtl="0">
              <a:spcBef>
                <a:spcPts val="0"/>
              </a:spcBef>
              <a:spcAft>
                <a:spcPts val="0"/>
              </a:spcAft>
              <a:buNone/>
            </a:pPr>
            <a:r>
              <a:rPr lang="en" sz="3800" b="1">
                <a:solidFill>
                  <a:schemeClr val="lt1"/>
                </a:solidFill>
                <a:latin typeface="PT Sans Narrow"/>
                <a:ea typeface="PT Sans Narrow"/>
                <a:cs typeface="PT Sans Narrow"/>
                <a:sym typeface="PT Sans Narrow"/>
              </a:rPr>
              <a:t>Practices</a:t>
            </a:r>
            <a:endParaRPr sz="3800" b="1">
              <a:solidFill>
                <a:schemeClr val="lt1"/>
              </a:solidFill>
              <a:latin typeface="PT Sans Narrow"/>
              <a:ea typeface="PT Sans Narrow"/>
              <a:cs typeface="PT Sans Narrow"/>
              <a:sym typeface="PT Sans Narrow"/>
            </a:endParaRPr>
          </a:p>
        </p:txBody>
      </p:sp>
      <p:pic>
        <p:nvPicPr>
          <p:cNvPr id="220" name="Google Shape;220;p2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513187" y="3116675"/>
            <a:ext cx="1008481" cy="1354499"/>
          </a:xfrm>
          <a:prstGeom prst="rect">
            <a:avLst/>
          </a:prstGeom>
          <a:noFill/>
          <a:ln>
            <a:noFill/>
          </a:ln>
        </p:spPr>
      </p:pic>
      <p:sp>
        <p:nvSpPr>
          <p:cNvPr id="221" name="Google Shape;221;p27"/>
          <p:cNvSpPr/>
          <p:nvPr/>
        </p:nvSpPr>
        <p:spPr>
          <a:xfrm>
            <a:off x="3761725" y="1945200"/>
            <a:ext cx="1218300" cy="436800"/>
          </a:xfrm>
          <a:prstGeom prst="rightArrow">
            <a:avLst>
              <a:gd name="adj1" fmla="val 50000"/>
              <a:gd name="adj2" fmla="val 50000"/>
            </a:avLst>
          </a:prstGeom>
          <a:solidFill>
            <a:schemeClr val="accent1"/>
          </a:solidFill>
          <a:ln w="1905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p:nvPr/>
        </p:nvSpPr>
        <p:spPr>
          <a:xfrm>
            <a:off x="3554850" y="2873875"/>
            <a:ext cx="2054400" cy="518700"/>
          </a:xfrm>
          <a:prstGeom prst="leftRightArrow">
            <a:avLst>
              <a:gd name="adj1" fmla="val 50000"/>
              <a:gd name="adj2" fmla="val 50000"/>
            </a:avLst>
          </a:prstGeom>
          <a:solidFill>
            <a:schemeClr val="accent1"/>
          </a:solidFill>
          <a:ln w="1905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p:nvPr/>
        </p:nvSpPr>
        <p:spPr>
          <a:xfrm flipH="1">
            <a:off x="4009950" y="3884450"/>
            <a:ext cx="1399500" cy="436800"/>
          </a:xfrm>
          <a:prstGeom prst="rightArrow">
            <a:avLst>
              <a:gd name="adj1" fmla="val 50000"/>
              <a:gd name="adj2" fmla="val 50000"/>
            </a:avLst>
          </a:prstGeom>
          <a:solidFill>
            <a:schemeClr val="accent1"/>
          </a:solidFill>
          <a:ln w="1905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Robin’s 5 Commandments</a:t>
            </a:r>
            <a:endParaRPr/>
          </a:p>
        </p:txBody>
      </p:sp>
      <p:sp>
        <p:nvSpPr>
          <p:cNvPr id="229" name="Google Shape;229;p28"/>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for Teaching Editing</a:t>
            </a:r>
            <a:endParaRPr/>
          </a:p>
        </p:txBody>
      </p:sp>
      <p:sp>
        <p:nvSpPr>
          <p:cNvPr id="230" name="Google Shape;230;p28"/>
          <p:cNvSpPr txBox="1">
            <a:spLocks noGrp="1"/>
          </p:cNvSpPr>
          <p:nvPr>
            <p:ph type="body" idx="2"/>
          </p:nvPr>
        </p:nvSpPr>
        <p:spPr>
          <a:xfrm>
            <a:off x="4948925" y="620500"/>
            <a:ext cx="3837000" cy="3695100"/>
          </a:xfrm>
          <a:prstGeom prst="rect">
            <a:avLst/>
          </a:prstGeom>
        </p:spPr>
        <p:txBody>
          <a:bodyPr spcFirstLastPara="1" wrap="square" lIns="91425" tIns="91425" rIns="91425" bIns="91425" anchor="ctr" anchorCtr="0">
            <a:normAutofit lnSpcReduction="10000"/>
          </a:bodyPr>
          <a:lstStyle/>
          <a:p>
            <a:pPr marL="457200" lvl="0" indent="-342900" algn="l" rtl="0">
              <a:spcBef>
                <a:spcPts val="0"/>
              </a:spcBef>
              <a:spcAft>
                <a:spcPts val="0"/>
              </a:spcAft>
              <a:buSzPts val="1800"/>
              <a:buAutoNum type="arabicPeriod"/>
            </a:pPr>
            <a:r>
              <a:rPr lang="en"/>
              <a:t>Thou shalt resist thine inner perfectionist</a:t>
            </a:r>
            <a:endParaRPr/>
          </a:p>
          <a:p>
            <a:pPr marL="457200" lvl="0" indent="-342900" algn="l" rtl="0">
              <a:spcBef>
                <a:spcPts val="0"/>
              </a:spcBef>
              <a:spcAft>
                <a:spcPts val="0"/>
              </a:spcAft>
              <a:buSzPts val="1800"/>
              <a:buAutoNum type="arabicPeriod"/>
            </a:pPr>
            <a:r>
              <a:rPr lang="en"/>
              <a:t>Thou shalt teach and assess only one thing at a time.</a:t>
            </a:r>
            <a:endParaRPr/>
          </a:p>
          <a:p>
            <a:pPr marL="457200" lvl="0" indent="-342900" algn="l" rtl="0">
              <a:spcBef>
                <a:spcPts val="0"/>
              </a:spcBef>
              <a:spcAft>
                <a:spcPts val="0"/>
              </a:spcAft>
              <a:buSzPts val="1800"/>
              <a:buAutoNum type="arabicPeriod"/>
            </a:pPr>
            <a:r>
              <a:rPr lang="en"/>
              <a:t>Thy students shalt not edit their writing the same day they writeth it.</a:t>
            </a:r>
            <a:endParaRPr/>
          </a:p>
          <a:p>
            <a:pPr marL="457200" lvl="0" indent="-342900" algn="l" rtl="0">
              <a:spcBef>
                <a:spcPts val="0"/>
              </a:spcBef>
              <a:spcAft>
                <a:spcPts val="0"/>
              </a:spcAft>
              <a:buSzPts val="1800"/>
              <a:buAutoNum type="arabicPeriod"/>
            </a:pPr>
            <a:r>
              <a:rPr lang="en"/>
              <a:t>When it comes to editing, thou shalt not beat it to death.</a:t>
            </a:r>
            <a:endParaRPr/>
          </a:p>
          <a:p>
            <a:pPr marL="457200" lvl="0" indent="-342900" algn="l" rtl="0">
              <a:spcBef>
                <a:spcPts val="0"/>
              </a:spcBef>
              <a:spcAft>
                <a:spcPts val="0"/>
              </a:spcAft>
              <a:buSzPts val="1800"/>
              <a:buAutoNum type="arabicPeriod"/>
            </a:pPr>
            <a:r>
              <a:rPr lang="en"/>
              <a:t>Thou shalt resist thine inner perfectionist  </a:t>
            </a:r>
            <a:endParaRPr/>
          </a:p>
        </p:txBody>
      </p:sp>
      <p:sp>
        <p:nvSpPr>
          <p:cNvPr id="231" name="Google Shape;231;p28"/>
          <p:cNvSpPr/>
          <p:nvPr/>
        </p:nvSpPr>
        <p:spPr>
          <a:xfrm>
            <a:off x="4948925" y="620500"/>
            <a:ext cx="3761400" cy="3648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Robin’s 5 Commandments</a:t>
            </a:r>
            <a:endParaRPr/>
          </a:p>
        </p:txBody>
      </p:sp>
      <p:sp>
        <p:nvSpPr>
          <p:cNvPr id="237" name="Google Shape;237;p2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for Teaching Editing</a:t>
            </a:r>
            <a:endParaRPr/>
          </a:p>
        </p:txBody>
      </p:sp>
      <p:sp>
        <p:nvSpPr>
          <p:cNvPr id="238" name="Google Shape;238;p29"/>
          <p:cNvSpPr txBox="1">
            <a:spLocks noGrp="1"/>
          </p:cNvSpPr>
          <p:nvPr>
            <p:ph type="body" idx="2"/>
          </p:nvPr>
        </p:nvSpPr>
        <p:spPr>
          <a:xfrm>
            <a:off x="4948925" y="620500"/>
            <a:ext cx="3837000" cy="3695100"/>
          </a:xfrm>
          <a:prstGeom prst="rect">
            <a:avLst/>
          </a:prstGeom>
        </p:spPr>
        <p:txBody>
          <a:bodyPr spcFirstLastPara="1" wrap="square" lIns="91425" tIns="91425" rIns="91425" bIns="91425" anchor="ctr" anchorCtr="0">
            <a:normAutofit lnSpcReduction="10000"/>
          </a:bodyPr>
          <a:lstStyle/>
          <a:p>
            <a:pPr marL="457200" lvl="0" indent="-342900" algn="l" rtl="0">
              <a:spcBef>
                <a:spcPts val="0"/>
              </a:spcBef>
              <a:spcAft>
                <a:spcPts val="0"/>
              </a:spcAft>
              <a:buSzPts val="1800"/>
              <a:buAutoNum type="arabicPeriod"/>
            </a:pPr>
            <a:r>
              <a:rPr lang="en"/>
              <a:t>Thou shalt resist thine inner perfectionist</a:t>
            </a:r>
            <a:endParaRPr/>
          </a:p>
          <a:p>
            <a:pPr marL="457200" lvl="0" indent="-342900" algn="l" rtl="0">
              <a:spcBef>
                <a:spcPts val="0"/>
              </a:spcBef>
              <a:spcAft>
                <a:spcPts val="0"/>
              </a:spcAft>
              <a:buSzPts val="1800"/>
              <a:buAutoNum type="arabicPeriod"/>
            </a:pPr>
            <a:r>
              <a:rPr lang="en"/>
              <a:t>Thou shalt teach and assess only one thing at a time.</a:t>
            </a:r>
            <a:endParaRPr/>
          </a:p>
          <a:p>
            <a:pPr marL="457200" lvl="0" indent="-342900" algn="l" rtl="0">
              <a:spcBef>
                <a:spcPts val="0"/>
              </a:spcBef>
              <a:spcAft>
                <a:spcPts val="0"/>
              </a:spcAft>
              <a:buSzPts val="1800"/>
              <a:buAutoNum type="arabicPeriod"/>
            </a:pPr>
            <a:r>
              <a:rPr lang="en"/>
              <a:t>Thy students shalt not edit their writing the same day they writeth it.</a:t>
            </a:r>
            <a:endParaRPr/>
          </a:p>
          <a:p>
            <a:pPr marL="457200" lvl="0" indent="-342900" algn="l" rtl="0">
              <a:spcBef>
                <a:spcPts val="0"/>
              </a:spcBef>
              <a:spcAft>
                <a:spcPts val="0"/>
              </a:spcAft>
              <a:buSzPts val="1800"/>
              <a:buAutoNum type="arabicPeriod"/>
            </a:pPr>
            <a:r>
              <a:rPr lang="en"/>
              <a:t>When it comes to editing, thou shalt not beat it to death.</a:t>
            </a:r>
            <a:endParaRPr/>
          </a:p>
          <a:p>
            <a:pPr marL="457200" lvl="0" indent="-342900" algn="l" rtl="0">
              <a:spcBef>
                <a:spcPts val="0"/>
              </a:spcBef>
              <a:spcAft>
                <a:spcPts val="0"/>
              </a:spcAft>
              <a:buSzPts val="1800"/>
              <a:buAutoNum type="arabicPeriod"/>
            </a:pPr>
            <a:r>
              <a:rPr lang="en"/>
              <a:t>Thou shalt resist thine inner perfectionist  </a:t>
            </a:r>
            <a:endParaRPr/>
          </a:p>
        </p:txBody>
      </p:sp>
      <p:sp>
        <p:nvSpPr>
          <p:cNvPr id="239" name="Google Shape;239;p29"/>
          <p:cNvSpPr/>
          <p:nvPr/>
        </p:nvSpPr>
        <p:spPr>
          <a:xfrm>
            <a:off x="4948925" y="1338600"/>
            <a:ext cx="3761400" cy="2930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Robin’s 5 Commandments</a:t>
            </a:r>
            <a:endParaRPr/>
          </a:p>
        </p:txBody>
      </p:sp>
      <p:sp>
        <p:nvSpPr>
          <p:cNvPr id="245" name="Google Shape;245;p30"/>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for Teaching Editing</a:t>
            </a:r>
            <a:endParaRPr/>
          </a:p>
        </p:txBody>
      </p:sp>
      <p:sp>
        <p:nvSpPr>
          <p:cNvPr id="246" name="Google Shape;246;p30"/>
          <p:cNvSpPr txBox="1">
            <a:spLocks noGrp="1"/>
          </p:cNvSpPr>
          <p:nvPr>
            <p:ph type="body" idx="2"/>
          </p:nvPr>
        </p:nvSpPr>
        <p:spPr>
          <a:xfrm>
            <a:off x="4948925" y="620500"/>
            <a:ext cx="3837000" cy="3695100"/>
          </a:xfrm>
          <a:prstGeom prst="rect">
            <a:avLst/>
          </a:prstGeom>
        </p:spPr>
        <p:txBody>
          <a:bodyPr spcFirstLastPara="1" wrap="square" lIns="91425" tIns="91425" rIns="91425" bIns="91425" anchor="ctr" anchorCtr="0">
            <a:normAutofit lnSpcReduction="10000"/>
          </a:bodyPr>
          <a:lstStyle/>
          <a:p>
            <a:pPr marL="457200" lvl="0" indent="-342900" algn="l" rtl="0">
              <a:spcBef>
                <a:spcPts val="0"/>
              </a:spcBef>
              <a:spcAft>
                <a:spcPts val="0"/>
              </a:spcAft>
              <a:buSzPts val="1800"/>
              <a:buAutoNum type="arabicPeriod"/>
            </a:pPr>
            <a:r>
              <a:rPr lang="en"/>
              <a:t>Thou shalt resist thine inner perfectionist</a:t>
            </a:r>
            <a:endParaRPr/>
          </a:p>
          <a:p>
            <a:pPr marL="457200" lvl="0" indent="-342900" algn="l" rtl="0">
              <a:spcBef>
                <a:spcPts val="0"/>
              </a:spcBef>
              <a:spcAft>
                <a:spcPts val="0"/>
              </a:spcAft>
              <a:buSzPts val="1800"/>
              <a:buAutoNum type="arabicPeriod"/>
            </a:pPr>
            <a:r>
              <a:rPr lang="en"/>
              <a:t>Thou shalt teach and assess only one thing at a time.</a:t>
            </a:r>
            <a:endParaRPr/>
          </a:p>
          <a:p>
            <a:pPr marL="457200" lvl="0" indent="-342900" algn="l" rtl="0">
              <a:spcBef>
                <a:spcPts val="0"/>
              </a:spcBef>
              <a:spcAft>
                <a:spcPts val="0"/>
              </a:spcAft>
              <a:buSzPts val="1800"/>
              <a:buAutoNum type="arabicPeriod"/>
            </a:pPr>
            <a:r>
              <a:rPr lang="en"/>
              <a:t>Thy students shalt not edit their writing the same day they writeth it.</a:t>
            </a:r>
            <a:endParaRPr/>
          </a:p>
          <a:p>
            <a:pPr marL="457200" lvl="0" indent="-342900" algn="l" rtl="0">
              <a:spcBef>
                <a:spcPts val="0"/>
              </a:spcBef>
              <a:spcAft>
                <a:spcPts val="0"/>
              </a:spcAft>
              <a:buSzPts val="1800"/>
              <a:buAutoNum type="arabicPeriod"/>
            </a:pPr>
            <a:r>
              <a:rPr lang="en"/>
              <a:t>When it comes to editing, thou shalt not beat it to death.</a:t>
            </a:r>
            <a:endParaRPr/>
          </a:p>
          <a:p>
            <a:pPr marL="457200" lvl="0" indent="-342900" algn="l" rtl="0">
              <a:spcBef>
                <a:spcPts val="0"/>
              </a:spcBef>
              <a:spcAft>
                <a:spcPts val="0"/>
              </a:spcAft>
              <a:buSzPts val="1800"/>
              <a:buAutoNum type="arabicPeriod"/>
            </a:pPr>
            <a:r>
              <a:rPr lang="en"/>
              <a:t>Thou shalt resist thine inner perfectionist  </a:t>
            </a:r>
            <a:endParaRPr/>
          </a:p>
        </p:txBody>
      </p:sp>
      <p:sp>
        <p:nvSpPr>
          <p:cNvPr id="247" name="Google Shape;247;p30"/>
          <p:cNvSpPr/>
          <p:nvPr/>
        </p:nvSpPr>
        <p:spPr>
          <a:xfrm>
            <a:off x="4948925" y="1913650"/>
            <a:ext cx="3761400" cy="2355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txBox="1">
            <a:spLocks noGrp="1"/>
          </p:cNvSpPr>
          <p:nvPr>
            <p:ph type="title"/>
          </p:nvPr>
        </p:nvSpPr>
        <p:spPr>
          <a:xfrm>
            <a:off x="311700" y="3683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Types of Editing</a:t>
            </a:r>
            <a:endParaRPr/>
          </a:p>
        </p:txBody>
      </p:sp>
      <p:sp>
        <p:nvSpPr>
          <p:cNvPr id="253" name="Google Shape;253;p31"/>
          <p:cNvSpPr txBox="1">
            <a:spLocks noGrp="1"/>
          </p:cNvSpPr>
          <p:nvPr>
            <p:ph type="body" idx="1"/>
          </p:nvPr>
        </p:nvSpPr>
        <p:spPr>
          <a:xfrm>
            <a:off x="311700" y="1200400"/>
            <a:ext cx="4150800" cy="3832200"/>
          </a:xfrm>
          <a:prstGeom prst="rect">
            <a:avLst/>
          </a:prstGeom>
        </p:spPr>
        <p:txBody>
          <a:bodyPr spcFirstLastPara="1" wrap="square" lIns="91425" tIns="91425" rIns="91425" bIns="91425" anchor="t" anchorCtr="0">
            <a:normAutofit fontScale="92500" lnSpcReduction="20000"/>
          </a:bodyPr>
          <a:lstStyle/>
          <a:p>
            <a:pPr marL="228600" lvl="2" indent="-196532" algn="l" rtl="0">
              <a:lnSpc>
                <a:spcPct val="100000"/>
              </a:lnSpc>
              <a:spcBef>
                <a:spcPts val="0"/>
              </a:spcBef>
              <a:spcAft>
                <a:spcPts val="0"/>
              </a:spcAft>
              <a:buClr>
                <a:srgbClr val="000000"/>
              </a:buClr>
              <a:buSzPct val="100000"/>
              <a:buFont typeface="Arial"/>
              <a:buChar char="■"/>
            </a:pPr>
            <a:r>
              <a:rPr lang="en" sz="1400" b="1" i="1">
                <a:solidFill>
                  <a:srgbClr val="000000"/>
                </a:solidFill>
                <a:latin typeface="Arial"/>
                <a:ea typeface="Arial"/>
                <a:cs typeface="Arial"/>
                <a:sym typeface="Arial"/>
              </a:rPr>
              <a:t>Developmental/Structural (etc.) Editing</a:t>
            </a:r>
            <a:endParaRPr sz="1400" b="1" i="1">
              <a:solidFill>
                <a:srgbClr val="000000"/>
              </a:solidFill>
              <a:latin typeface="Arial"/>
              <a:ea typeface="Arial"/>
              <a:cs typeface="Arial"/>
              <a:sym typeface="Arial"/>
            </a:endParaRPr>
          </a:p>
          <a:p>
            <a:pPr marL="400050" lvl="0" indent="-57150" algn="l" rtl="0">
              <a:lnSpc>
                <a:spcPct val="100000"/>
              </a:lnSpc>
              <a:spcBef>
                <a:spcPts val="0"/>
              </a:spcBef>
              <a:spcAft>
                <a:spcPts val="0"/>
              </a:spcAft>
              <a:buNone/>
            </a:pPr>
            <a:r>
              <a:rPr lang="en" sz="1400">
                <a:solidFill>
                  <a:srgbClr val="000000"/>
                </a:solidFill>
                <a:latin typeface="Arial"/>
                <a:ea typeface="Arial"/>
                <a:cs typeface="Arial"/>
                <a:sym typeface="Arial"/>
              </a:rPr>
              <a:t>- big picture: plot development/structure, characters, themes, pacing, POV, tense, dialogue, plot holes, order, flow, etc.</a:t>
            </a:r>
            <a:endParaRPr sz="1400">
              <a:solidFill>
                <a:srgbClr val="000000"/>
              </a:solidFill>
              <a:latin typeface="Arial"/>
              <a:ea typeface="Arial"/>
              <a:cs typeface="Arial"/>
              <a:sym typeface="Arial"/>
            </a:endParaRPr>
          </a:p>
          <a:p>
            <a:pPr marL="400050" lvl="0" indent="-57150" algn="l" rtl="0">
              <a:lnSpc>
                <a:spcPct val="100000"/>
              </a:lnSpc>
              <a:spcBef>
                <a:spcPts val="0"/>
              </a:spcBef>
              <a:spcAft>
                <a:spcPts val="0"/>
              </a:spcAft>
              <a:buNone/>
            </a:pPr>
            <a:endParaRPr>
              <a:solidFill>
                <a:srgbClr val="000000"/>
              </a:solidFill>
              <a:latin typeface="Arial"/>
              <a:ea typeface="Arial"/>
              <a:cs typeface="Arial"/>
              <a:sym typeface="Arial"/>
            </a:endParaRPr>
          </a:p>
          <a:p>
            <a:pPr marL="228600" lvl="2" indent="-196532" algn="l" rtl="0">
              <a:lnSpc>
                <a:spcPct val="100000"/>
              </a:lnSpc>
              <a:spcBef>
                <a:spcPts val="0"/>
              </a:spcBef>
              <a:spcAft>
                <a:spcPts val="0"/>
              </a:spcAft>
              <a:buClr>
                <a:srgbClr val="000000"/>
              </a:buClr>
              <a:buSzPct val="100000"/>
              <a:buFont typeface="Arial"/>
              <a:buChar char="■"/>
            </a:pPr>
            <a:r>
              <a:rPr lang="en" sz="1400" b="1" i="1">
                <a:solidFill>
                  <a:srgbClr val="000000"/>
                </a:solidFill>
                <a:latin typeface="Arial"/>
                <a:ea typeface="Arial"/>
                <a:cs typeface="Arial"/>
                <a:sym typeface="Arial"/>
              </a:rPr>
              <a:t>Copy Editing </a:t>
            </a:r>
            <a:endParaRPr sz="1400" b="1" i="1">
              <a:solidFill>
                <a:srgbClr val="000000"/>
              </a:solidFill>
              <a:latin typeface="Arial"/>
              <a:ea typeface="Arial"/>
              <a:cs typeface="Arial"/>
              <a:sym typeface="Arial"/>
            </a:endParaRPr>
          </a:p>
          <a:p>
            <a:pPr marL="1371600" lvl="0" indent="-1028700" algn="l" rtl="0">
              <a:lnSpc>
                <a:spcPct val="100000"/>
              </a:lnSpc>
              <a:spcBef>
                <a:spcPts val="0"/>
              </a:spcBef>
              <a:spcAft>
                <a:spcPts val="0"/>
              </a:spcAft>
              <a:buNone/>
            </a:pPr>
            <a:r>
              <a:rPr lang="en" sz="1400">
                <a:solidFill>
                  <a:srgbClr val="000000"/>
                </a:solidFill>
                <a:latin typeface="Arial"/>
                <a:ea typeface="Arial"/>
                <a:cs typeface="Arial"/>
                <a:sym typeface="Arial"/>
              </a:rPr>
              <a:t>-</a:t>
            </a:r>
            <a:r>
              <a:rPr lang="en" sz="1400" b="1" i="1">
                <a:solidFill>
                  <a:srgbClr val="000000"/>
                </a:solidFill>
                <a:latin typeface="Arial"/>
                <a:ea typeface="Arial"/>
                <a:cs typeface="Arial"/>
                <a:sym typeface="Arial"/>
              </a:rPr>
              <a:t> </a:t>
            </a:r>
            <a:r>
              <a:rPr lang="en" sz="1400">
                <a:solidFill>
                  <a:srgbClr val="000000"/>
                </a:solidFill>
                <a:latin typeface="Arial"/>
                <a:ea typeface="Arial"/>
                <a:cs typeface="Arial"/>
                <a:sym typeface="Arial"/>
              </a:rPr>
              <a:t>mechanical; grammar, punctuation, spelling, etc.</a:t>
            </a:r>
            <a:endParaRPr sz="1400">
              <a:solidFill>
                <a:srgbClr val="000000"/>
              </a:solidFill>
              <a:latin typeface="Arial"/>
              <a:ea typeface="Arial"/>
              <a:cs typeface="Arial"/>
              <a:sym typeface="Arial"/>
            </a:endParaRPr>
          </a:p>
          <a:p>
            <a:pPr marL="1371600" lvl="0" indent="-1028700" algn="l" rtl="0">
              <a:lnSpc>
                <a:spcPct val="100000"/>
              </a:lnSpc>
              <a:spcBef>
                <a:spcPts val="0"/>
              </a:spcBef>
              <a:spcAft>
                <a:spcPts val="0"/>
              </a:spcAft>
              <a:buNone/>
            </a:pPr>
            <a:endParaRPr>
              <a:solidFill>
                <a:srgbClr val="000000"/>
              </a:solidFill>
              <a:latin typeface="Arial"/>
              <a:ea typeface="Arial"/>
              <a:cs typeface="Arial"/>
              <a:sym typeface="Arial"/>
            </a:endParaRPr>
          </a:p>
          <a:p>
            <a:pPr marL="228600" lvl="2" indent="-196532" algn="l" rtl="0">
              <a:lnSpc>
                <a:spcPct val="100000"/>
              </a:lnSpc>
              <a:spcBef>
                <a:spcPts val="0"/>
              </a:spcBef>
              <a:spcAft>
                <a:spcPts val="0"/>
              </a:spcAft>
              <a:buClr>
                <a:srgbClr val="000000"/>
              </a:buClr>
              <a:buSzPct val="100000"/>
              <a:buFont typeface="Arial"/>
              <a:buChar char="■"/>
            </a:pPr>
            <a:r>
              <a:rPr lang="en" sz="1400" b="1" i="1">
                <a:solidFill>
                  <a:srgbClr val="000000"/>
                </a:solidFill>
                <a:latin typeface="Arial"/>
                <a:ea typeface="Arial"/>
                <a:cs typeface="Arial"/>
                <a:sym typeface="Arial"/>
              </a:rPr>
              <a:t>Line/Stylistic Editing  </a:t>
            </a:r>
            <a:endParaRPr sz="1400" b="1" i="1">
              <a:solidFill>
                <a:srgbClr val="000000"/>
              </a:solidFill>
              <a:latin typeface="Arial"/>
              <a:ea typeface="Arial"/>
              <a:cs typeface="Arial"/>
              <a:sym typeface="Arial"/>
            </a:endParaRPr>
          </a:p>
          <a:p>
            <a:pPr marL="457200" lvl="0" indent="-114300" algn="l" rtl="0">
              <a:lnSpc>
                <a:spcPct val="100000"/>
              </a:lnSpc>
              <a:spcBef>
                <a:spcPts val="0"/>
              </a:spcBef>
              <a:spcAft>
                <a:spcPts val="0"/>
              </a:spcAft>
              <a:buNone/>
            </a:pPr>
            <a:r>
              <a:rPr lang="en" sz="1400">
                <a:solidFill>
                  <a:srgbClr val="000000"/>
                </a:solidFill>
                <a:latin typeface="Arial"/>
                <a:ea typeface="Arial"/>
                <a:cs typeface="Arial"/>
                <a:sym typeface="Arial"/>
              </a:rPr>
              <a:t>-</a:t>
            </a:r>
            <a:r>
              <a:rPr lang="en" sz="1400" b="1" i="1">
                <a:solidFill>
                  <a:srgbClr val="000000"/>
                </a:solidFill>
                <a:latin typeface="Arial"/>
                <a:ea typeface="Arial"/>
                <a:cs typeface="Arial"/>
                <a:sym typeface="Arial"/>
              </a:rPr>
              <a:t> </a:t>
            </a:r>
            <a:r>
              <a:rPr lang="en" sz="1400" i="1">
                <a:solidFill>
                  <a:srgbClr val="000000"/>
                </a:solidFill>
                <a:latin typeface="Arial"/>
                <a:ea typeface="Arial"/>
                <a:cs typeface="Arial"/>
                <a:sym typeface="Arial"/>
              </a:rPr>
              <a:t>sometimes </a:t>
            </a:r>
            <a:r>
              <a:rPr lang="en" i="1">
                <a:solidFill>
                  <a:srgbClr val="000000"/>
                </a:solidFill>
                <a:latin typeface="Arial"/>
                <a:ea typeface="Arial"/>
                <a:cs typeface="Arial"/>
                <a:sym typeface="Arial"/>
              </a:rPr>
              <a:t>considered </a:t>
            </a:r>
            <a:r>
              <a:rPr lang="en" sz="1400" i="1">
                <a:solidFill>
                  <a:srgbClr val="000000"/>
                </a:solidFill>
                <a:latin typeface="Arial"/>
                <a:ea typeface="Arial"/>
                <a:cs typeface="Arial"/>
                <a:sym typeface="Arial"/>
              </a:rPr>
              <a:t>copy editing, sometimes separate</a:t>
            </a:r>
            <a:endParaRPr sz="1400" i="1">
              <a:solidFill>
                <a:srgbClr val="000000"/>
              </a:solidFill>
              <a:latin typeface="Arial"/>
              <a:ea typeface="Arial"/>
              <a:cs typeface="Arial"/>
              <a:sym typeface="Arial"/>
            </a:endParaRPr>
          </a:p>
          <a:p>
            <a:pPr marL="457200" lvl="0" indent="-114300" algn="l" rtl="0">
              <a:lnSpc>
                <a:spcPct val="100000"/>
              </a:lnSpc>
              <a:spcBef>
                <a:spcPts val="0"/>
              </a:spcBef>
              <a:spcAft>
                <a:spcPts val="0"/>
              </a:spcAft>
              <a:buNone/>
            </a:pPr>
            <a:r>
              <a:rPr lang="en" sz="1400" i="1">
                <a:solidFill>
                  <a:srgbClr val="000000"/>
                </a:solidFill>
                <a:latin typeface="Arial"/>
                <a:ea typeface="Arial"/>
                <a:cs typeface="Arial"/>
                <a:sym typeface="Arial"/>
              </a:rPr>
              <a:t>- </a:t>
            </a:r>
            <a:r>
              <a:rPr lang="en" sz="1400">
                <a:solidFill>
                  <a:srgbClr val="000000"/>
                </a:solidFill>
                <a:latin typeface="Arial"/>
                <a:ea typeface="Arial"/>
                <a:cs typeface="Arial"/>
                <a:sym typeface="Arial"/>
              </a:rPr>
              <a:t>stylistic; looks at manuscript line by line and considers word choice (incl. </a:t>
            </a:r>
            <a:r>
              <a:rPr lang="en">
                <a:solidFill>
                  <a:srgbClr val="000000"/>
                </a:solidFill>
                <a:latin typeface="Arial"/>
                <a:ea typeface="Arial"/>
                <a:cs typeface="Arial"/>
                <a:sym typeface="Arial"/>
              </a:rPr>
              <a:t>elimination of adjectives/adverbs in favour of strong verbs,  &amp; </a:t>
            </a:r>
            <a:r>
              <a:rPr lang="en" sz="1400">
                <a:solidFill>
                  <a:srgbClr val="000000"/>
                </a:solidFill>
                <a:latin typeface="Arial"/>
                <a:ea typeface="Arial"/>
                <a:cs typeface="Arial"/>
                <a:sym typeface="Arial"/>
              </a:rPr>
              <a:t>elimination of cliches/jargon/euphemisms)</a:t>
            </a:r>
            <a:r>
              <a:rPr lang="en">
                <a:solidFill>
                  <a:srgbClr val="000000"/>
                </a:solidFill>
                <a:latin typeface="Arial"/>
                <a:ea typeface="Arial"/>
                <a:cs typeface="Arial"/>
                <a:sym typeface="Arial"/>
              </a:rPr>
              <a:t>, </a:t>
            </a:r>
            <a:r>
              <a:rPr lang="en" sz="1400">
                <a:solidFill>
                  <a:srgbClr val="000000"/>
                </a:solidFill>
                <a:latin typeface="Arial"/>
                <a:ea typeface="Arial"/>
                <a:cs typeface="Arial"/>
                <a:sym typeface="Arial"/>
              </a:rPr>
              <a:t> trimming/tightening prose, sentence/paragraph structure etc.</a:t>
            </a:r>
            <a:endParaRPr sz="1400">
              <a:solidFill>
                <a:srgbClr val="000000"/>
              </a:solidFill>
              <a:latin typeface="Arial"/>
              <a:ea typeface="Arial"/>
              <a:cs typeface="Arial"/>
              <a:sym typeface="Arial"/>
            </a:endParaRPr>
          </a:p>
          <a:p>
            <a:pPr marL="457200" lvl="0" indent="-114300" algn="l" rtl="0">
              <a:lnSpc>
                <a:spcPct val="100000"/>
              </a:lnSpc>
              <a:spcBef>
                <a:spcPts val="0"/>
              </a:spcBef>
              <a:spcAft>
                <a:spcPts val="0"/>
              </a:spcAft>
              <a:buNone/>
            </a:pPr>
            <a:endParaRPr>
              <a:solidFill>
                <a:srgbClr val="000000"/>
              </a:solidFill>
              <a:latin typeface="Arial"/>
              <a:ea typeface="Arial"/>
              <a:cs typeface="Arial"/>
              <a:sym typeface="Arial"/>
            </a:endParaRPr>
          </a:p>
          <a:p>
            <a:pPr marL="228600" lvl="2" indent="-196532" algn="l" rtl="0">
              <a:lnSpc>
                <a:spcPct val="100000"/>
              </a:lnSpc>
              <a:spcBef>
                <a:spcPts val="0"/>
              </a:spcBef>
              <a:spcAft>
                <a:spcPts val="0"/>
              </a:spcAft>
              <a:buClr>
                <a:srgbClr val="000000"/>
              </a:buClr>
              <a:buSzPct val="100000"/>
              <a:buFont typeface="Arial"/>
              <a:buChar char="■"/>
            </a:pPr>
            <a:r>
              <a:rPr lang="en" sz="1400" b="1" i="1">
                <a:solidFill>
                  <a:srgbClr val="000000"/>
                </a:solidFill>
                <a:latin typeface="Arial"/>
                <a:ea typeface="Arial"/>
                <a:cs typeface="Arial"/>
                <a:sym typeface="Arial"/>
              </a:rPr>
              <a:t>Proofreading</a:t>
            </a:r>
            <a:endParaRPr sz="1400" b="1" i="1">
              <a:solidFill>
                <a:srgbClr val="000000"/>
              </a:solidFill>
              <a:latin typeface="Arial"/>
              <a:ea typeface="Arial"/>
              <a:cs typeface="Arial"/>
              <a:sym typeface="Arial"/>
            </a:endParaRPr>
          </a:p>
          <a:p>
            <a:pPr marL="457200" lvl="0" indent="-114300" algn="l" rtl="0">
              <a:lnSpc>
                <a:spcPct val="100000"/>
              </a:lnSpc>
              <a:spcBef>
                <a:spcPts val="0"/>
              </a:spcBef>
              <a:spcAft>
                <a:spcPts val="0"/>
              </a:spcAft>
              <a:buNone/>
            </a:pPr>
            <a:r>
              <a:rPr lang="en" sz="1400">
                <a:solidFill>
                  <a:srgbClr val="000000"/>
                </a:solidFill>
                <a:latin typeface="Arial"/>
                <a:ea typeface="Arial"/>
                <a:cs typeface="Arial"/>
                <a:sym typeface="Arial"/>
              </a:rPr>
              <a:t>-</a:t>
            </a:r>
            <a:r>
              <a:rPr lang="en" sz="1400" b="1" i="1">
                <a:solidFill>
                  <a:srgbClr val="000000"/>
                </a:solidFill>
                <a:latin typeface="Arial"/>
                <a:ea typeface="Arial"/>
                <a:cs typeface="Arial"/>
                <a:sym typeface="Arial"/>
              </a:rPr>
              <a:t> </a:t>
            </a:r>
            <a:r>
              <a:rPr lang="en" sz="1400">
                <a:solidFill>
                  <a:srgbClr val="000000"/>
                </a:solidFill>
                <a:latin typeface="Arial"/>
                <a:ea typeface="Arial"/>
                <a:cs typeface="Arial"/>
                <a:sym typeface="Arial"/>
              </a:rPr>
              <a:t>usually last, looking for mistakes that may have slipped through, considers every comma, space, page number (and other formatting), etc.</a:t>
            </a:r>
            <a:endParaRPr/>
          </a:p>
        </p:txBody>
      </p:sp>
      <p:sp>
        <p:nvSpPr>
          <p:cNvPr id="254" name="Google Shape;254;p31"/>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55" name="Google Shape;255;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832400" y="739898"/>
            <a:ext cx="4311599" cy="44990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p:nvPr/>
        </p:nvSpPr>
        <p:spPr>
          <a:xfrm>
            <a:off x="-393850" y="-222600"/>
            <a:ext cx="9623400" cy="5548200"/>
          </a:xfrm>
          <a:prstGeom prst="rect">
            <a:avLst/>
          </a:prstGeom>
          <a:solidFill>
            <a:srgbClr val="1D7E74"/>
          </a:solidFill>
          <a:ln w="9525" cap="flat" cmpd="sng">
            <a:solidFill>
              <a:srgbClr val="1B78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283500" y="164325"/>
            <a:ext cx="8577000" cy="2741100"/>
          </a:xfrm>
          <a:prstGeom prst="rect">
            <a:avLst/>
          </a:prstGeom>
          <a:solidFill>
            <a:schemeClr val="lt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256950" y="2852350"/>
            <a:ext cx="8630100" cy="1991700"/>
          </a:xfrm>
          <a:prstGeom prst="rect">
            <a:avLst/>
          </a:prstGeom>
          <a:solidFill>
            <a:schemeClr val="accent1"/>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 name="Google Shape;83;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387049" y="2607450"/>
            <a:ext cx="1152254" cy="1152275"/>
          </a:xfrm>
          <a:prstGeom prst="rect">
            <a:avLst/>
          </a:prstGeom>
          <a:noFill/>
          <a:ln>
            <a:noFill/>
          </a:ln>
        </p:spPr>
      </p:pic>
      <p:pic>
        <p:nvPicPr>
          <p:cNvPr id="84" name="Google Shape;84;p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896275" y="2710500"/>
            <a:ext cx="964225" cy="1152275"/>
          </a:xfrm>
          <a:prstGeom prst="rect">
            <a:avLst/>
          </a:prstGeom>
          <a:noFill/>
          <a:ln>
            <a:noFill/>
          </a:ln>
        </p:spPr>
      </p:pic>
      <p:sp>
        <p:nvSpPr>
          <p:cNvPr id="85" name="Google Shape;85;p14"/>
          <p:cNvSpPr txBox="1"/>
          <p:nvPr/>
        </p:nvSpPr>
        <p:spPr>
          <a:xfrm>
            <a:off x="342450" y="3158025"/>
            <a:ext cx="8459100" cy="178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i="1">
                <a:solidFill>
                  <a:schemeClr val="lt1"/>
                </a:solidFill>
              </a:rPr>
              <a:t>You’ll find these slides</a:t>
            </a:r>
            <a:r>
              <a:rPr lang="en" sz="2400" b="1" i="1">
                <a:solidFill>
                  <a:schemeClr val="lt1"/>
                </a:solidFill>
              </a:rPr>
              <a:t> </a:t>
            </a:r>
            <a:endParaRPr sz="2400" b="1" i="1">
              <a:solidFill>
                <a:schemeClr val="lt1"/>
              </a:solidFill>
            </a:endParaRPr>
          </a:p>
          <a:p>
            <a:pPr marL="0" lvl="0" indent="0" algn="ctr" rtl="0">
              <a:spcBef>
                <a:spcPts val="0"/>
              </a:spcBef>
              <a:spcAft>
                <a:spcPts val="0"/>
              </a:spcAft>
              <a:buNone/>
            </a:pPr>
            <a:r>
              <a:rPr lang="en" sz="2300" b="1" i="1">
                <a:solidFill>
                  <a:schemeClr val="lt1"/>
                </a:solidFill>
              </a:rPr>
              <a:t>(and lots of resources for teaching writing)</a:t>
            </a:r>
            <a:r>
              <a:rPr lang="en" sz="2300" b="1">
                <a:solidFill>
                  <a:schemeClr val="lt1"/>
                </a:solidFill>
              </a:rPr>
              <a:t> </a:t>
            </a:r>
            <a:r>
              <a:rPr lang="en" sz="2300" b="1" i="1">
                <a:solidFill>
                  <a:schemeClr val="lt1"/>
                </a:solidFill>
              </a:rPr>
              <a:t>at</a:t>
            </a:r>
            <a:r>
              <a:rPr lang="en" sz="2300" b="1" i="1">
                <a:solidFill>
                  <a:schemeClr val="lt1"/>
                </a:solidFill>
                <a:latin typeface="Open Sans"/>
                <a:ea typeface="Open Sans"/>
                <a:cs typeface="Open Sans"/>
                <a:sym typeface="Open Sans"/>
              </a:rPr>
              <a:t> </a:t>
            </a:r>
            <a:endParaRPr sz="2300" b="1" i="1">
              <a:solidFill>
                <a:schemeClr val="lt1"/>
              </a:solidFill>
              <a:latin typeface="Open Sans"/>
              <a:ea typeface="Open Sans"/>
              <a:cs typeface="Open Sans"/>
              <a:sym typeface="Open Sans"/>
            </a:endParaRPr>
          </a:p>
          <a:p>
            <a:pPr marL="0" lvl="0" indent="0" algn="ctr" rtl="0">
              <a:spcBef>
                <a:spcPts val="0"/>
              </a:spcBef>
              <a:spcAft>
                <a:spcPts val="0"/>
              </a:spcAft>
              <a:buNone/>
            </a:pPr>
            <a:endParaRPr sz="1000" b="1" i="1">
              <a:solidFill>
                <a:schemeClr val="lt1"/>
              </a:solidFill>
              <a:latin typeface="Open Sans"/>
              <a:ea typeface="Open Sans"/>
              <a:cs typeface="Open Sans"/>
              <a:sym typeface="Open Sans"/>
            </a:endParaRPr>
          </a:p>
          <a:p>
            <a:pPr marL="0" lvl="0" indent="0" algn="ctr" rtl="0">
              <a:spcBef>
                <a:spcPts val="0"/>
              </a:spcBef>
              <a:spcAft>
                <a:spcPts val="0"/>
              </a:spcAft>
              <a:buNone/>
            </a:pPr>
            <a:r>
              <a:rPr lang="en" sz="3500" b="1">
                <a:solidFill>
                  <a:schemeClr val="lt1"/>
                </a:solidFill>
                <a:latin typeface="Baloo Bhaina"/>
                <a:ea typeface="Baloo Bhaina"/>
                <a:cs typeface="Baloo Bhaina"/>
                <a:sym typeface="Baloo Bhaina"/>
              </a:rPr>
              <a:t>robinpawlak.com</a:t>
            </a:r>
            <a:r>
              <a:rPr lang="en" sz="3300">
                <a:solidFill>
                  <a:schemeClr val="lt1"/>
                </a:solidFill>
                <a:latin typeface="Open Sans"/>
                <a:ea typeface="Open Sans"/>
                <a:cs typeface="Open Sans"/>
                <a:sym typeface="Open Sans"/>
              </a:rPr>
              <a:t> </a:t>
            </a:r>
            <a:r>
              <a:rPr lang="en" sz="3400">
                <a:solidFill>
                  <a:schemeClr val="lt1"/>
                </a:solidFill>
                <a:latin typeface="Open Sans"/>
                <a:ea typeface="Open Sans"/>
                <a:cs typeface="Open Sans"/>
                <a:sym typeface="Open Sans"/>
              </a:rPr>
              <a:t>&gt;</a:t>
            </a:r>
            <a:r>
              <a:rPr lang="en" sz="3300">
                <a:solidFill>
                  <a:schemeClr val="lt1"/>
                </a:solidFill>
                <a:latin typeface="Open Sans"/>
                <a:ea typeface="Open Sans"/>
                <a:cs typeface="Open Sans"/>
                <a:sym typeface="Open Sans"/>
              </a:rPr>
              <a:t> </a:t>
            </a:r>
            <a:r>
              <a:rPr lang="en" sz="3400">
                <a:solidFill>
                  <a:schemeClr val="lt1"/>
                </a:solidFill>
                <a:latin typeface="Baloo Bhaina"/>
                <a:ea typeface="Baloo Bhaina"/>
                <a:cs typeface="Baloo Bhaina"/>
                <a:sym typeface="Baloo Bhaina"/>
              </a:rPr>
              <a:t>Teacher Resources</a:t>
            </a:r>
            <a:endParaRPr sz="2500">
              <a:solidFill>
                <a:schemeClr val="dk2"/>
              </a:solidFill>
              <a:latin typeface="Open Sans"/>
              <a:ea typeface="Open Sans"/>
              <a:cs typeface="Open Sans"/>
              <a:sym typeface="Open Sans"/>
            </a:endParaRPr>
          </a:p>
        </p:txBody>
      </p:sp>
      <p:sp>
        <p:nvSpPr>
          <p:cNvPr id="86" name="Google Shape;86;p14"/>
          <p:cNvSpPr txBox="1">
            <a:spLocks noGrp="1"/>
          </p:cNvSpPr>
          <p:nvPr>
            <p:ph type="title"/>
          </p:nvPr>
        </p:nvSpPr>
        <p:spPr>
          <a:xfrm>
            <a:off x="283500" y="164325"/>
            <a:ext cx="8577000" cy="3641400"/>
          </a:xfrm>
          <a:prstGeom prst="rect">
            <a:avLst/>
          </a:prstGeom>
          <a:ln>
            <a:noFill/>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6650">
                <a:latin typeface="Bungee Shade"/>
                <a:ea typeface="Bungee Shade"/>
                <a:cs typeface="Bungee Shade"/>
                <a:sym typeface="Bungee Shade"/>
              </a:rPr>
              <a:t>3 </a:t>
            </a:r>
            <a:r>
              <a:rPr lang="en" sz="6650" b="0" i="1">
                <a:latin typeface="Bungee Shade"/>
                <a:ea typeface="Bungee Shade"/>
                <a:cs typeface="Bungee Shade"/>
                <a:sym typeface="Bungee Shade"/>
              </a:rPr>
              <a:t>Simple</a:t>
            </a:r>
            <a:r>
              <a:rPr lang="en" sz="6650">
                <a:latin typeface="Bungee Shade"/>
                <a:ea typeface="Bungee Shade"/>
                <a:cs typeface="Bungee Shade"/>
                <a:sym typeface="Bungee Shade"/>
              </a:rPr>
              <a:t> Tricks</a:t>
            </a:r>
            <a:r>
              <a:rPr lang="en" sz="3800">
                <a:latin typeface="Bungee Shade"/>
                <a:ea typeface="Bungee Shade"/>
                <a:cs typeface="Bungee Shade"/>
                <a:sym typeface="Bungee Shade"/>
              </a:rPr>
              <a:t> That Make Editing </a:t>
            </a:r>
            <a:endParaRPr sz="3800">
              <a:latin typeface="Bungee Shade"/>
              <a:ea typeface="Bungee Shade"/>
              <a:cs typeface="Bungee Shade"/>
              <a:sym typeface="Bungee Shade"/>
            </a:endParaRPr>
          </a:p>
          <a:p>
            <a:pPr marL="0" lvl="0" indent="0" algn="ctr" rtl="0">
              <a:spcBef>
                <a:spcPts val="0"/>
              </a:spcBef>
              <a:spcAft>
                <a:spcPts val="0"/>
              </a:spcAft>
              <a:buNone/>
            </a:pPr>
            <a:r>
              <a:rPr lang="en" sz="6650">
                <a:latin typeface="Bungee Shade"/>
                <a:ea typeface="Bungee Shade"/>
                <a:cs typeface="Bungee Shade"/>
                <a:sym typeface="Bungee Shade"/>
              </a:rPr>
              <a:t>Fun</a:t>
            </a:r>
            <a:r>
              <a:rPr lang="en" sz="3800">
                <a:latin typeface="Bungee Shade"/>
                <a:ea typeface="Bungee Shade"/>
                <a:cs typeface="Bungee Shade"/>
                <a:sym typeface="Bungee Shade"/>
              </a:rPr>
              <a:t> </a:t>
            </a:r>
            <a:r>
              <a:rPr lang="en" sz="3800" i="1">
                <a:latin typeface="Bungee Shade"/>
                <a:ea typeface="Bungee Shade"/>
                <a:cs typeface="Bungee Shade"/>
                <a:sym typeface="Bungee Shade"/>
              </a:rPr>
              <a:t>and</a:t>
            </a:r>
            <a:r>
              <a:rPr lang="en" sz="3800">
                <a:latin typeface="Bungee Shade"/>
                <a:ea typeface="Bungee Shade"/>
                <a:cs typeface="Bungee Shade"/>
                <a:sym typeface="Bungee Shade"/>
              </a:rPr>
              <a:t> </a:t>
            </a:r>
            <a:r>
              <a:rPr lang="en" sz="6650">
                <a:latin typeface="Bungee Shade"/>
                <a:ea typeface="Bungee Shade"/>
                <a:cs typeface="Bungee Shade"/>
                <a:sym typeface="Bungee Shade"/>
              </a:rPr>
              <a:t>Easy!</a:t>
            </a:r>
            <a:r>
              <a:rPr lang="en" sz="3800">
                <a:latin typeface="Bungee Shade"/>
                <a:ea typeface="Bungee Shade"/>
                <a:cs typeface="Bungee Shade"/>
                <a:sym typeface="Bungee Shade"/>
              </a:rPr>
              <a:t>*</a:t>
            </a:r>
            <a:endParaRPr sz="3800">
              <a:latin typeface="Bungee Shade"/>
              <a:ea typeface="Bungee Shade"/>
              <a:cs typeface="Bungee Shade"/>
              <a:sym typeface="Bungee Shade"/>
            </a:endParaRPr>
          </a:p>
          <a:p>
            <a:pPr marL="0" lvl="0" indent="0" algn="ctr" rtl="0">
              <a:lnSpc>
                <a:spcPct val="115000"/>
              </a:lnSpc>
              <a:spcBef>
                <a:spcPts val="0"/>
              </a:spcBef>
              <a:spcAft>
                <a:spcPts val="0"/>
              </a:spcAft>
              <a:buNone/>
            </a:pPr>
            <a:r>
              <a:rPr lang="en" sz="1144" i="1">
                <a:latin typeface="Times New Roman"/>
                <a:ea typeface="Times New Roman"/>
                <a:cs typeface="Times New Roman"/>
                <a:sym typeface="Times New Roman"/>
              </a:rPr>
              <a:t>*</a:t>
            </a:r>
            <a:r>
              <a:rPr lang="en" sz="1144" b="0" i="1">
                <a:latin typeface="Times New Roman"/>
                <a:ea typeface="Times New Roman"/>
                <a:cs typeface="Times New Roman"/>
                <a:sym typeface="Times New Roman"/>
              </a:rPr>
              <a:t> . . . and other lies.</a:t>
            </a:r>
            <a:endParaRPr sz="2244">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6650">
              <a:latin typeface="Bungee Shade"/>
              <a:ea typeface="Bungee Shade"/>
              <a:cs typeface="Bungee Shade"/>
              <a:sym typeface="Bungee Shad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title"/>
          </p:nvPr>
        </p:nvSpPr>
        <p:spPr>
          <a:xfrm>
            <a:off x="311700" y="194425"/>
            <a:ext cx="8520600" cy="707400"/>
          </a:xfrm>
          <a:prstGeom prst="rect">
            <a:avLst/>
          </a:prstGeom>
        </p:spPr>
        <p:txBody>
          <a:bodyPr spcFirstLastPara="1" wrap="square" lIns="91425" tIns="91425" rIns="91425" bIns="91425" anchor="t" anchorCtr="0">
            <a:noAutofit/>
          </a:bodyPr>
          <a:lstStyle/>
          <a:p>
            <a:pPr marL="457200" lvl="0" indent="0" algn="ctr" rtl="0">
              <a:lnSpc>
                <a:spcPct val="100000"/>
              </a:lnSpc>
              <a:spcBef>
                <a:spcPts val="0"/>
              </a:spcBef>
              <a:spcAft>
                <a:spcPts val="0"/>
              </a:spcAft>
              <a:buNone/>
            </a:pPr>
            <a:r>
              <a:rPr lang="en" sz="3400">
                <a:latin typeface="Open Sans"/>
                <a:ea typeface="Open Sans"/>
                <a:cs typeface="Open Sans"/>
                <a:sym typeface="Open Sans"/>
              </a:rPr>
              <a:t>Thou shalt teach and assess </a:t>
            </a:r>
            <a:endParaRPr sz="3400">
              <a:latin typeface="Open Sans"/>
              <a:ea typeface="Open Sans"/>
              <a:cs typeface="Open Sans"/>
              <a:sym typeface="Open Sans"/>
            </a:endParaRPr>
          </a:p>
          <a:p>
            <a:pPr marL="457200" lvl="0" indent="0" algn="ctr" rtl="0">
              <a:lnSpc>
                <a:spcPct val="100000"/>
              </a:lnSpc>
              <a:spcBef>
                <a:spcPts val="0"/>
              </a:spcBef>
              <a:spcAft>
                <a:spcPts val="0"/>
              </a:spcAft>
              <a:buNone/>
            </a:pPr>
            <a:r>
              <a:rPr lang="en" sz="3400">
                <a:latin typeface="Open Sans"/>
                <a:ea typeface="Open Sans"/>
                <a:cs typeface="Open Sans"/>
                <a:sym typeface="Open Sans"/>
              </a:rPr>
              <a:t>only </a:t>
            </a:r>
            <a:r>
              <a:rPr lang="en" sz="4300" i="1">
                <a:latin typeface="Open Sans"/>
                <a:ea typeface="Open Sans"/>
                <a:cs typeface="Open Sans"/>
                <a:sym typeface="Open Sans"/>
              </a:rPr>
              <a:t>one</a:t>
            </a:r>
            <a:r>
              <a:rPr lang="en" sz="3400">
                <a:latin typeface="Open Sans"/>
                <a:ea typeface="Open Sans"/>
                <a:cs typeface="Open Sans"/>
                <a:sym typeface="Open Sans"/>
              </a:rPr>
              <a:t> thing at a time.</a:t>
            </a:r>
            <a:endParaRPr sz="5200"/>
          </a:p>
        </p:txBody>
      </p:sp>
      <p:grpSp>
        <p:nvGrpSpPr>
          <p:cNvPr id="261" name="Google Shape;261;p32"/>
          <p:cNvGrpSpPr/>
          <p:nvPr/>
        </p:nvGrpSpPr>
        <p:grpSpPr>
          <a:xfrm>
            <a:off x="723324" y="2128675"/>
            <a:ext cx="3201413" cy="924600"/>
            <a:chOff x="-375386" y="1262200"/>
            <a:chExt cx="4297198" cy="924600"/>
          </a:xfrm>
        </p:grpSpPr>
        <p:cxnSp>
          <p:nvCxnSpPr>
            <p:cNvPr id="262" name="Google Shape;262;p32"/>
            <p:cNvCxnSpPr/>
            <p:nvPr/>
          </p:nvCxnSpPr>
          <p:spPr>
            <a:xfrm rot="10800000">
              <a:off x="2696613" y="1446863"/>
              <a:ext cx="1225200" cy="0"/>
            </a:xfrm>
            <a:prstGeom prst="straightConnector1">
              <a:avLst/>
            </a:prstGeom>
            <a:noFill/>
            <a:ln w="9525" cap="flat" cmpd="sng">
              <a:solidFill>
                <a:srgbClr val="249C90"/>
              </a:solidFill>
              <a:prstDash val="solid"/>
              <a:round/>
              <a:headEnd type="none" w="sm" len="sm"/>
              <a:tailEnd type="oval" w="med" len="med"/>
            </a:ln>
          </p:spPr>
        </p:cxnSp>
        <p:sp>
          <p:nvSpPr>
            <p:cNvPr id="263" name="Google Shape;263;p32"/>
            <p:cNvSpPr txBox="1"/>
            <p:nvPr/>
          </p:nvSpPr>
          <p:spPr>
            <a:xfrm>
              <a:off x="-375386" y="1262200"/>
              <a:ext cx="2944800" cy="92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a:latin typeface="Roboto"/>
                  <a:ea typeface="Roboto"/>
                  <a:cs typeface="Roboto"/>
                  <a:sym typeface="Roboto"/>
                </a:rPr>
                <a:t>What do they know?</a:t>
              </a:r>
              <a:endParaRPr sz="1600" b="1">
                <a:latin typeface="Roboto"/>
                <a:ea typeface="Roboto"/>
                <a:cs typeface="Roboto"/>
                <a:sym typeface="Roboto"/>
              </a:endParaRPr>
            </a:p>
            <a:p>
              <a:pPr marL="0" lvl="0" indent="0" algn="r" rtl="0">
                <a:spcBef>
                  <a:spcPts val="0"/>
                </a:spcBef>
                <a:spcAft>
                  <a:spcPts val="0"/>
                </a:spcAft>
                <a:buNone/>
              </a:pPr>
              <a:r>
                <a:rPr lang="en" sz="1600" b="1" i="1">
                  <a:latin typeface="Roboto"/>
                  <a:ea typeface="Roboto"/>
                  <a:cs typeface="Roboto"/>
                  <a:sym typeface="Roboto"/>
                </a:rPr>
                <a:t>or</a:t>
              </a:r>
              <a:r>
                <a:rPr lang="en" sz="1600" b="1">
                  <a:latin typeface="Roboto"/>
                  <a:ea typeface="Roboto"/>
                  <a:cs typeface="Roboto"/>
                  <a:sym typeface="Roboto"/>
                </a:rPr>
                <a:t> </a:t>
              </a:r>
              <a:endParaRPr sz="1600" b="1">
                <a:latin typeface="Roboto"/>
                <a:ea typeface="Roboto"/>
                <a:cs typeface="Roboto"/>
                <a:sym typeface="Roboto"/>
              </a:endParaRPr>
            </a:p>
            <a:p>
              <a:pPr marL="0" lvl="0" indent="0" algn="r" rtl="0">
                <a:spcBef>
                  <a:spcPts val="0"/>
                </a:spcBef>
                <a:spcAft>
                  <a:spcPts val="0"/>
                </a:spcAft>
                <a:buNone/>
              </a:pPr>
              <a:r>
                <a:rPr lang="en" sz="1600" b="1">
                  <a:latin typeface="Roboto"/>
                  <a:ea typeface="Roboto"/>
                  <a:cs typeface="Roboto"/>
                  <a:sym typeface="Roboto"/>
                </a:rPr>
                <a:t>What are they </a:t>
              </a:r>
              <a:endParaRPr sz="1600" b="1">
                <a:latin typeface="Roboto"/>
                <a:ea typeface="Roboto"/>
                <a:cs typeface="Roboto"/>
                <a:sym typeface="Roboto"/>
              </a:endParaRPr>
            </a:p>
            <a:p>
              <a:pPr marL="0" lvl="0" indent="0" algn="r" rtl="0">
                <a:spcBef>
                  <a:spcPts val="0"/>
                </a:spcBef>
                <a:spcAft>
                  <a:spcPts val="0"/>
                </a:spcAft>
                <a:buNone/>
              </a:pPr>
              <a:r>
                <a:rPr lang="en" sz="1600" b="1">
                  <a:latin typeface="Roboto"/>
                  <a:ea typeface="Roboto"/>
                  <a:cs typeface="Roboto"/>
                  <a:sym typeface="Roboto"/>
                </a:rPr>
                <a:t>able to do?</a:t>
              </a:r>
              <a:endParaRPr sz="1600" b="1">
                <a:latin typeface="Roboto"/>
                <a:ea typeface="Roboto"/>
                <a:cs typeface="Roboto"/>
                <a:sym typeface="Roboto"/>
              </a:endParaRPr>
            </a:p>
            <a:p>
              <a:pPr marL="0" lvl="0" indent="0" algn="r" rtl="0">
                <a:spcBef>
                  <a:spcPts val="0"/>
                </a:spcBef>
                <a:spcAft>
                  <a:spcPts val="0"/>
                </a:spcAft>
                <a:buNone/>
              </a:pPr>
              <a:endParaRPr sz="800" b="1">
                <a:latin typeface="Roboto"/>
                <a:ea typeface="Roboto"/>
                <a:cs typeface="Roboto"/>
                <a:sym typeface="Roboto"/>
              </a:endParaRPr>
            </a:p>
            <a:p>
              <a:pPr marL="0" lvl="0" indent="0" algn="r" rtl="0">
                <a:spcBef>
                  <a:spcPts val="0"/>
                </a:spcBef>
                <a:spcAft>
                  <a:spcPts val="1600"/>
                </a:spcAft>
                <a:buNone/>
              </a:pPr>
              <a:endParaRPr sz="800" b="1">
                <a:latin typeface="Roboto"/>
                <a:ea typeface="Roboto"/>
                <a:cs typeface="Roboto"/>
                <a:sym typeface="Roboto"/>
              </a:endParaRPr>
            </a:p>
          </p:txBody>
        </p:sp>
      </p:grpSp>
      <p:grpSp>
        <p:nvGrpSpPr>
          <p:cNvPr id="264" name="Google Shape;264;p32"/>
          <p:cNvGrpSpPr/>
          <p:nvPr/>
        </p:nvGrpSpPr>
        <p:grpSpPr>
          <a:xfrm>
            <a:off x="1037225" y="3680338"/>
            <a:ext cx="2425538" cy="924600"/>
            <a:chOff x="1146400" y="2646125"/>
            <a:chExt cx="2425538" cy="924600"/>
          </a:xfrm>
        </p:grpSpPr>
        <p:cxnSp>
          <p:nvCxnSpPr>
            <p:cNvPr id="265" name="Google Shape;265;p32"/>
            <p:cNvCxnSpPr/>
            <p:nvPr/>
          </p:nvCxnSpPr>
          <p:spPr>
            <a:xfrm rot="10800000">
              <a:off x="2641938" y="3108425"/>
              <a:ext cx="930000" cy="0"/>
            </a:xfrm>
            <a:prstGeom prst="straightConnector1">
              <a:avLst/>
            </a:prstGeom>
            <a:noFill/>
            <a:ln w="9525" cap="flat" cmpd="sng">
              <a:solidFill>
                <a:srgbClr val="1F887E"/>
              </a:solidFill>
              <a:prstDash val="solid"/>
              <a:round/>
              <a:headEnd type="none" w="sm" len="sm"/>
              <a:tailEnd type="oval" w="med" len="med"/>
            </a:ln>
          </p:spPr>
        </p:cxnSp>
        <p:sp>
          <p:nvSpPr>
            <p:cNvPr id="266" name="Google Shape;266;p32"/>
            <p:cNvSpPr txBox="1"/>
            <p:nvPr/>
          </p:nvSpPr>
          <p:spPr>
            <a:xfrm>
              <a:off x="1146400" y="2646125"/>
              <a:ext cx="1464600" cy="92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200" b="1">
                <a:latin typeface="Roboto"/>
                <a:ea typeface="Roboto"/>
                <a:cs typeface="Roboto"/>
                <a:sym typeface="Roboto"/>
              </a:endParaRPr>
            </a:p>
            <a:p>
              <a:pPr marL="0" lvl="0" indent="0" algn="r" rtl="0">
                <a:spcBef>
                  <a:spcPts val="0"/>
                </a:spcBef>
                <a:spcAft>
                  <a:spcPts val="1600"/>
                </a:spcAft>
                <a:buNone/>
              </a:pPr>
              <a:r>
                <a:rPr lang="en" sz="1600" b="1">
                  <a:latin typeface="Roboto"/>
                  <a:ea typeface="Roboto"/>
                  <a:cs typeface="Roboto"/>
                  <a:sym typeface="Roboto"/>
                </a:rPr>
                <a:t>Repeat</a:t>
              </a:r>
              <a:endParaRPr sz="1600" b="1">
                <a:latin typeface="Roboto"/>
                <a:ea typeface="Roboto"/>
                <a:cs typeface="Roboto"/>
                <a:sym typeface="Roboto"/>
              </a:endParaRPr>
            </a:p>
          </p:txBody>
        </p:sp>
      </p:grpSp>
      <p:grpSp>
        <p:nvGrpSpPr>
          <p:cNvPr id="267" name="Google Shape;267;p32"/>
          <p:cNvGrpSpPr/>
          <p:nvPr/>
        </p:nvGrpSpPr>
        <p:grpSpPr>
          <a:xfrm>
            <a:off x="4883738" y="4297400"/>
            <a:ext cx="4260264" cy="924600"/>
            <a:chOff x="4571988" y="4128675"/>
            <a:chExt cx="4260264" cy="924600"/>
          </a:xfrm>
        </p:grpSpPr>
        <p:cxnSp>
          <p:nvCxnSpPr>
            <p:cNvPr id="268" name="Google Shape;268;p32"/>
            <p:cNvCxnSpPr/>
            <p:nvPr/>
          </p:nvCxnSpPr>
          <p:spPr>
            <a:xfrm>
              <a:off x="4571988" y="4509075"/>
              <a:ext cx="1838700" cy="0"/>
            </a:xfrm>
            <a:prstGeom prst="straightConnector1">
              <a:avLst/>
            </a:prstGeom>
            <a:noFill/>
            <a:ln w="9525" cap="flat" cmpd="sng">
              <a:solidFill>
                <a:srgbClr val="1D7E74"/>
              </a:solidFill>
              <a:prstDash val="solid"/>
              <a:round/>
              <a:headEnd type="none" w="sm" len="sm"/>
              <a:tailEnd type="oval" w="med" len="med"/>
            </a:ln>
          </p:spPr>
        </p:cxnSp>
        <p:sp>
          <p:nvSpPr>
            <p:cNvPr id="269" name="Google Shape;269;p32"/>
            <p:cNvSpPr txBox="1"/>
            <p:nvPr/>
          </p:nvSpPr>
          <p:spPr>
            <a:xfrm>
              <a:off x="6406752" y="4128675"/>
              <a:ext cx="2425500" cy="9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b="1">
                <a:latin typeface="Roboto"/>
                <a:ea typeface="Roboto"/>
                <a:cs typeface="Roboto"/>
                <a:sym typeface="Roboto"/>
              </a:endParaRPr>
            </a:p>
            <a:p>
              <a:pPr marL="0" lvl="0" indent="0" algn="l" rtl="0">
                <a:spcBef>
                  <a:spcPts val="0"/>
                </a:spcBef>
                <a:spcAft>
                  <a:spcPts val="0"/>
                </a:spcAft>
                <a:buNone/>
              </a:pPr>
              <a:r>
                <a:rPr lang="en" sz="1600" b="1">
                  <a:latin typeface="Roboto"/>
                  <a:ea typeface="Roboto"/>
                  <a:cs typeface="Roboto"/>
                  <a:sym typeface="Roboto"/>
                </a:rPr>
                <a:t>Assess</a:t>
              </a:r>
              <a:endParaRPr sz="1600" b="1">
                <a:latin typeface="Roboto"/>
                <a:ea typeface="Roboto"/>
                <a:cs typeface="Roboto"/>
                <a:sym typeface="Roboto"/>
              </a:endParaRPr>
            </a:p>
            <a:p>
              <a:pPr marL="0" lvl="0" indent="0" algn="l" rtl="0">
                <a:spcBef>
                  <a:spcPts val="0"/>
                </a:spcBef>
                <a:spcAft>
                  <a:spcPts val="1600"/>
                </a:spcAft>
                <a:buNone/>
              </a:pPr>
              <a:endParaRPr sz="800" b="1">
                <a:latin typeface="Roboto"/>
                <a:ea typeface="Roboto"/>
                <a:cs typeface="Roboto"/>
                <a:sym typeface="Roboto"/>
              </a:endParaRPr>
            </a:p>
          </p:txBody>
        </p:sp>
      </p:grpSp>
      <p:grpSp>
        <p:nvGrpSpPr>
          <p:cNvPr id="270" name="Google Shape;270;p32"/>
          <p:cNvGrpSpPr/>
          <p:nvPr/>
        </p:nvGrpSpPr>
        <p:grpSpPr>
          <a:xfrm>
            <a:off x="5610288" y="2997938"/>
            <a:ext cx="3046800" cy="924600"/>
            <a:chOff x="5610288" y="2888775"/>
            <a:chExt cx="3046800" cy="924600"/>
          </a:xfrm>
        </p:grpSpPr>
        <p:cxnSp>
          <p:nvCxnSpPr>
            <p:cNvPr id="271" name="Google Shape;271;p32"/>
            <p:cNvCxnSpPr/>
            <p:nvPr/>
          </p:nvCxnSpPr>
          <p:spPr>
            <a:xfrm>
              <a:off x="5610288" y="3351063"/>
              <a:ext cx="886200" cy="0"/>
            </a:xfrm>
            <a:prstGeom prst="straightConnector1">
              <a:avLst/>
            </a:prstGeom>
            <a:noFill/>
            <a:ln w="9525" cap="flat" cmpd="sng">
              <a:solidFill>
                <a:srgbClr val="1B786E"/>
              </a:solidFill>
              <a:prstDash val="solid"/>
              <a:round/>
              <a:headEnd type="none" w="sm" len="sm"/>
              <a:tailEnd type="oval" w="med" len="med"/>
            </a:ln>
          </p:spPr>
        </p:cxnSp>
        <p:sp>
          <p:nvSpPr>
            <p:cNvPr id="272" name="Google Shape;272;p32"/>
            <p:cNvSpPr txBox="1"/>
            <p:nvPr/>
          </p:nvSpPr>
          <p:spPr>
            <a:xfrm>
              <a:off x="6533088" y="2888775"/>
              <a:ext cx="2124000" cy="9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Roboto"/>
                  <a:ea typeface="Roboto"/>
                  <a:cs typeface="Roboto"/>
                  <a:sym typeface="Roboto"/>
                </a:rPr>
                <a:t>Teach</a:t>
              </a:r>
              <a:endParaRPr sz="1200" b="1">
                <a:latin typeface="Roboto"/>
                <a:ea typeface="Roboto"/>
                <a:cs typeface="Roboto"/>
                <a:sym typeface="Roboto"/>
              </a:endParaRPr>
            </a:p>
          </p:txBody>
        </p:sp>
      </p:grpSp>
      <p:grpSp>
        <p:nvGrpSpPr>
          <p:cNvPr id="273" name="Google Shape;273;p32"/>
          <p:cNvGrpSpPr/>
          <p:nvPr/>
        </p:nvGrpSpPr>
        <p:grpSpPr>
          <a:xfrm>
            <a:off x="2610911" y="1502276"/>
            <a:ext cx="3922200" cy="3915924"/>
            <a:chOff x="2610905" y="610653"/>
            <a:chExt cx="3922200" cy="3922200"/>
          </a:xfrm>
        </p:grpSpPr>
        <p:sp>
          <p:nvSpPr>
            <p:cNvPr id="274" name="Google Shape;274;p32"/>
            <p:cNvSpPr/>
            <p:nvPr/>
          </p:nvSpPr>
          <p:spPr>
            <a:xfrm rot="-4980021">
              <a:off x="3204123" y="1186472"/>
              <a:ext cx="2771960" cy="2771960"/>
            </a:xfrm>
            <a:prstGeom prst="blockArc">
              <a:avLst>
                <a:gd name="adj1" fmla="val 12602522"/>
                <a:gd name="adj2" fmla="val 16867657"/>
                <a:gd name="adj3" fmla="val 20844"/>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rot="7920309">
              <a:off x="3183402" y="1183149"/>
              <a:ext cx="2777207" cy="2777207"/>
            </a:xfrm>
            <a:prstGeom prst="blockArc">
              <a:avLst>
                <a:gd name="adj1" fmla="val 12602522"/>
                <a:gd name="adj2" fmla="val 16867657"/>
                <a:gd name="adj3" fmla="val 20844"/>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rot="3600063">
              <a:off x="3186335" y="1195681"/>
              <a:ext cx="2777488" cy="2777488"/>
            </a:xfrm>
            <a:prstGeom prst="blockArc">
              <a:avLst>
                <a:gd name="adj1" fmla="val 12602522"/>
                <a:gd name="adj2" fmla="val 16867657"/>
                <a:gd name="adj3" fmla="val 20844"/>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rot="4024705">
              <a:off x="5326681" y="1940898"/>
              <a:ext cx="578477" cy="579147"/>
            </a:xfrm>
            <a:prstGeom prst="pie">
              <a:avLst>
                <a:gd name="adj1" fmla="val 6190354"/>
                <a:gd name="adj2" fmla="val 14996165"/>
              </a:avLst>
            </a:prstGeom>
            <a:solidFill>
              <a:srgbClr val="1B786E"/>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2"/>
            <p:cNvSpPr/>
            <p:nvPr/>
          </p:nvSpPr>
          <p:spPr>
            <a:xfrm rot="-6816027">
              <a:off x="5326729" y="1940918"/>
              <a:ext cx="578485" cy="579035"/>
            </a:xfrm>
            <a:prstGeom prst="pie">
              <a:avLst>
                <a:gd name="adj1" fmla="val 4028252"/>
                <a:gd name="adj2" fmla="val 17183677"/>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2"/>
            <p:cNvSpPr/>
            <p:nvPr/>
          </p:nvSpPr>
          <p:spPr>
            <a:xfrm rot="-9359762">
              <a:off x="3193941" y="1176205"/>
              <a:ext cx="2777287" cy="2777287"/>
            </a:xfrm>
            <a:prstGeom prst="blockArc">
              <a:avLst>
                <a:gd name="adj1" fmla="val 12602522"/>
                <a:gd name="adj2" fmla="val 16867657"/>
                <a:gd name="adj3" fmla="val 20844"/>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2"/>
            <p:cNvSpPr/>
            <p:nvPr/>
          </p:nvSpPr>
          <p:spPr>
            <a:xfrm rot="-8936366">
              <a:off x="3659126" y="3173505"/>
              <a:ext cx="578551" cy="578963"/>
            </a:xfrm>
            <a:prstGeom prst="pie">
              <a:avLst>
                <a:gd name="adj1" fmla="val 6190354"/>
                <a:gd name="adj2" fmla="val 14996165"/>
              </a:avLst>
            </a:prstGeom>
            <a:solidFill>
              <a:srgbClr val="1F887E"/>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rot="1824498">
              <a:off x="3659375" y="3173497"/>
              <a:ext cx="578475" cy="578885"/>
            </a:xfrm>
            <a:prstGeom prst="pie">
              <a:avLst>
                <a:gd name="adj1" fmla="val 4028252"/>
                <a:gd name="adj2" fmla="val 17183677"/>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2"/>
            <p:cNvSpPr/>
            <p:nvPr/>
          </p:nvSpPr>
          <p:spPr>
            <a:xfrm rot="-600092">
              <a:off x="3198852" y="1195456"/>
              <a:ext cx="2777611" cy="2777611"/>
            </a:xfrm>
            <a:prstGeom prst="blockArc">
              <a:avLst>
                <a:gd name="adj1" fmla="val 12513247"/>
                <a:gd name="adj2" fmla="val 16867657"/>
                <a:gd name="adj3" fmla="val 20844"/>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p:nvPr/>
          </p:nvSpPr>
          <p:spPr>
            <a:xfrm rot="-176551">
              <a:off x="4312105" y="1195442"/>
              <a:ext cx="578563" cy="579162"/>
            </a:xfrm>
            <a:prstGeom prst="pie">
              <a:avLst>
                <a:gd name="adj1" fmla="val 6190354"/>
                <a:gd name="adj2" fmla="val 14996165"/>
              </a:avLst>
            </a:prstGeom>
            <a:solidFill>
              <a:srgbClr val="155B5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rot="10584085">
              <a:off x="4312088" y="1195622"/>
              <a:ext cx="578340" cy="578939"/>
            </a:xfrm>
            <a:prstGeom prst="pie">
              <a:avLst>
                <a:gd name="adj1" fmla="val 4028252"/>
                <a:gd name="adj2" fmla="val 17183677"/>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rot="8344778">
              <a:off x="4940929" y="3162886"/>
              <a:ext cx="578465" cy="578888"/>
            </a:xfrm>
            <a:prstGeom prst="pie">
              <a:avLst>
                <a:gd name="adj1" fmla="val 6190354"/>
                <a:gd name="adj2" fmla="val 14996165"/>
              </a:avLst>
            </a:prstGeom>
            <a:solidFill>
              <a:srgbClr val="1D7E7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rot="-2495643">
              <a:off x="4941000" y="3162728"/>
              <a:ext cx="578445" cy="579093"/>
            </a:xfrm>
            <a:prstGeom prst="pie">
              <a:avLst>
                <a:gd name="adj1" fmla="val 4028252"/>
                <a:gd name="adj2" fmla="val 17183677"/>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rot="-4556960">
              <a:off x="3257335" y="1939059"/>
              <a:ext cx="578302" cy="578957"/>
            </a:xfrm>
            <a:prstGeom prst="pie">
              <a:avLst>
                <a:gd name="adj1" fmla="val 6190354"/>
                <a:gd name="adj2" fmla="val 14996165"/>
              </a:avLst>
            </a:prstGeom>
            <a:solidFill>
              <a:srgbClr val="249C90"/>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p:nvPr/>
          </p:nvSpPr>
          <p:spPr>
            <a:xfrm rot="6204541">
              <a:off x="3257468" y="1938977"/>
              <a:ext cx="578264" cy="578917"/>
            </a:xfrm>
            <a:prstGeom prst="pie">
              <a:avLst>
                <a:gd name="adj1" fmla="val 4028252"/>
                <a:gd name="adj2" fmla="val 17183677"/>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txBox="1"/>
            <p:nvPr/>
          </p:nvSpPr>
          <p:spPr>
            <a:xfrm>
              <a:off x="4341900" y="1271896"/>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02</a:t>
              </a:r>
              <a:endParaRPr sz="1600" b="1">
                <a:solidFill>
                  <a:srgbClr val="FFFFFF"/>
                </a:solidFill>
                <a:latin typeface="Roboto"/>
                <a:ea typeface="Roboto"/>
                <a:cs typeface="Roboto"/>
                <a:sym typeface="Roboto"/>
              </a:endParaRPr>
            </a:p>
          </p:txBody>
        </p:sp>
        <p:sp>
          <p:nvSpPr>
            <p:cNvPr id="290" name="Google Shape;290;p32"/>
            <p:cNvSpPr txBox="1"/>
            <p:nvPr/>
          </p:nvSpPr>
          <p:spPr>
            <a:xfrm>
              <a:off x="3274219" y="2018364"/>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01</a:t>
              </a:r>
              <a:endParaRPr sz="1600" b="1">
                <a:solidFill>
                  <a:srgbClr val="FFFFFF"/>
                </a:solidFill>
                <a:latin typeface="Roboto"/>
                <a:ea typeface="Roboto"/>
                <a:cs typeface="Roboto"/>
                <a:sym typeface="Roboto"/>
              </a:endParaRPr>
            </a:p>
          </p:txBody>
        </p:sp>
        <p:sp>
          <p:nvSpPr>
            <p:cNvPr id="291" name="Google Shape;291;p32"/>
            <p:cNvSpPr txBox="1"/>
            <p:nvPr/>
          </p:nvSpPr>
          <p:spPr>
            <a:xfrm>
              <a:off x="3685317" y="3247321"/>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05</a:t>
              </a:r>
              <a:endParaRPr sz="1600" b="1">
                <a:solidFill>
                  <a:srgbClr val="FFFFFF"/>
                </a:solidFill>
                <a:latin typeface="Roboto"/>
                <a:ea typeface="Roboto"/>
                <a:cs typeface="Roboto"/>
                <a:sym typeface="Roboto"/>
              </a:endParaRPr>
            </a:p>
          </p:txBody>
        </p:sp>
        <p:sp>
          <p:nvSpPr>
            <p:cNvPr id="292" name="Google Shape;292;p32"/>
            <p:cNvSpPr txBox="1"/>
            <p:nvPr/>
          </p:nvSpPr>
          <p:spPr>
            <a:xfrm>
              <a:off x="4955323" y="3247321"/>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04</a:t>
              </a:r>
              <a:endParaRPr sz="1600" b="1">
                <a:solidFill>
                  <a:srgbClr val="FFFFFF"/>
                </a:solidFill>
                <a:latin typeface="Roboto"/>
                <a:ea typeface="Roboto"/>
                <a:cs typeface="Roboto"/>
                <a:sym typeface="Roboto"/>
              </a:endParaRPr>
            </a:p>
          </p:txBody>
        </p:sp>
        <p:sp>
          <p:nvSpPr>
            <p:cNvPr id="293" name="Google Shape;293;p32"/>
            <p:cNvSpPr txBox="1"/>
            <p:nvPr/>
          </p:nvSpPr>
          <p:spPr>
            <a:xfrm>
              <a:off x="5364737" y="2018364"/>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03</a:t>
              </a:r>
              <a:endParaRPr sz="1600" b="1">
                <a:solidFill>
                  <a:srgbClr val="FFFFFF"/>
                </a:solidFill>
                <a:latin typeface="Roboto"/>
                <a:ea typeface="Roboto"/>
                <a:cs typeface="Roboto"/>
                <a:sym typeface="Roboto"/>
              </a:endParaRPr>
            </a:p>
          </p:txBody>
        </p:sp>
      </p:grpSp>
      <p:cxnSp>
        <p:nvCxnSpPr>
          <p:cNvPr id="294" name="Google Shape;294;p32"/>
          <p:cNvCxnSpPr/>
          <p:nvPr/>
        </p:nvCxnSpPr>
        <p:spPr>
          <a:xfrm>
            <a:off x="5110038" y="2334163"/>
            <a:ext cx="1286700" cy="0"/>
          </a:xfrm>
          <a:prstGeom prst="straightConnector1">
            <a:avLst/>
          </a:prstGeom>
          <a:noFill/>
          <a:ln w="9525" cap="flat" cmpd="sng">
            <a:solidFill>
              <a:srgbClr val="155B54"/>
            </a:solidFill>
            <a:prstDash val="solid"/>
            <a:round/>
            <a:headEnd type="none" w="sm" len="sm"/>
            <a:tailEnd type="oval" w="med" len="med"/>
          </a:ln>
        </p:spPr>
      </p:cxnSp>
      <p:sp>
        <p:nvSpPr>
          <p:cNvPr id="295" name="Google Shape;295;p32"/>
          <p:cNvSpPr txBox="1"/>
          <p:nvPr/>
        </p:nvSpPr>
        <p:spPr>
          <a:xfrm>
            <a:off x="6383100" y="2128675"/>
            <a:ext cx="1996500" cy="74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Roboto"/>
                <a:ea typeface="Roboto"/>
                <a:cs typeface="Roboto"/>
                <a:sym typeface="Roboto"/>
              </a:rPr>
              <a:t>What do they need </a:t>
            </a:r>
            <a:endParaRPr sz="1600" b="1">
              <a:latin typeface="Roboto"/>
              <a:ea typeface="Roboto"/>
              <a:cs typeface="Roboto"/>
              <a:sym typeface="Roboto"/>
            </a:endParaRPr>
          </a:p>
          <a:p>
            <a:pPr marL="0" lvl="0" indent="0" algn="l" rtl="0">
              <a:spcBef>
                <a:spcPts val="0"/>
              </a:spcBef>
              <a:spcAft>
                <a:spcPts val="0"/>
              </a:spcAft>
              <a:buNone/>
            </a:pPr>
            <a:r>
              <a:rPr lang="en" sz="1600" b="1">
                <a:latin typeface="Roboto"/>
                <a:ea typeface="Roboto"/>
                <a:cs typeface="Roboto"/>
                <a:sym typeface="Roboto"/>
              </a:rPr>
              <a:t>to learn next?</a:t>
            </a:r>
            <a:endParaRPr sz="1600" b="1">
              <a:latin typeface="Roboto"/>
              <a:ea typeface="Roboto"/>
              <a:cs typeface="Roboto"/>
              <a:sym typeface="Roboto"/>
            </a:endParaRPr>
          </a:p>
          <a:p>
            <a:pPr marL="0" lvl="0" indent="0" algn="l" rtl="0">
              <a:spcBef>
                <a:spcPts val="0"/>
              </a:spcBef>
              <a:spcAft>
                <a:spcPts val="1600"/>
              </a:spcAft>
              <a:buNone/>
            </a:pPr>
            <a:endParaRPr sz="800" b="1">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3"/>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Robin’s 5 Commandments</a:t>
            </a:r>
            <a:endParaRPr/>
          </a:p>
        </p:txBody>
      </p:sp>
      <p:sp>
        <p:nvSpPr>
          <p:cNvPr id="301" name="Google Shape;301;p33"/>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for Teaching Editing</a:t>
            </a:r>
            <a:endParaRPr/>
          </a:p>
        </p:txBody>
      </p:sp>
      <p:sp>
        <p:nvSpPr>
          <p:cNvPr id="302" name="Google Shape;302;p33"/>
          <p:cNvSpPr txBox="1">
            <a:spLocks noGrp="1"/>
          </p:cNvSpPr>
          <p:nvPr>
            <p:ph type="body" idx="2"/>
          </p:nvPr>
        </p:nvSpPr>
        <p:spPr>
          <a:xfrm>
            <a:off x="4948925" y="620500"/>
            <a:ext cx="3837000" cy="3695100"/>
          </a:xfrm>
          <a:prstGeom prst="rect">
            <a:avLst/>
          </a:prstGeom>
        </p:spPr>
        <p:txBody>
          <a:bodyPr spcFirstLastPara="1" wrap="square" lIns="91425" tIns="91425" rIns="91425" bIns="91425" anchor="ctr" anchorCtr="0">
            <a:normAutofit lnSpcReduction="10000"/>
          </a:bodyPr>
          <a:lstStyle/>
          <a:p>
            <a:pPr marL="457200" lvl="0" indent="-342900" algn="l" rtl="0">
              <a:spcBef>
                <a:spcPts val="0"/>
              </a:spcBef>
              <a:spcAft>
                <a:spcPts val="0"/>
              </a:spcAft>
              <a:buSzPts val="1800"/>
              <a:buAutoNum type="arabicPeriod"/>
            </a:pPr>
            <a:r>
              <a:rPr lang="en"/>
              <a:t>Thou shalt resist thine inner perfectionist</a:t>
            </a:r>
            <a:endParaRPr/>
          </a:p>
          <a:p>
            <a:pPr marL="457200" lvl="0" indent="-342900" algn="l" rtl="0">
              <a:spcBef>
                <a:spcPts val="0"/>
              </a:spcBef>
              <a:spcAft>
                <a:spcPts val="0"/>
              </a:spcAft>
              <a:buSzPts val="1800"/>
              <a:buAutoNum type="arabicPeriod"/>
            </a:pPr>
            <a:r>
              <a:rPr lang="en"/>
              <a:t>Thou shalt teach and assess only one thing at a time.</a:t>
            </a:r>
            <a:endParaRPr/>
          </a:p>
          <a:p>
            <a:pPr marL="457200" lvl="0" indent="-342900" algn="l" rtl="0">
              <a:spcBef>
                <a:spcPts val="0"/>
              </a:spcBef>
              <a:spcAft>
                <a:spcPts val="0"/>
              </a:spcAft>
              <a:buSzPts val="1800"/>
              <a:buAutoNum type="arabicPeriod"/>
            </a:pPr>
            <a:r>
              <a:rPr lang="en"/>
              <a:t>Thy students shalt not edit their writing the same day they writeth it.</a:t>
            </a:r>
            <a:endParaRPr/>
          </a:p>
          <a:p>
            <a:pPr marL="457200" lvl="0" indent="-342900" algn="l" rtl="0">
              <a:spcBef>
                <a:spcPts val="0"/>
              </a:spcBef>
              <a:spcAft>
                <a:spcPts val="0"/>
              </a:spcAft>
              <a:buSzPts val="1800"/>
              <a:buAutoNum type="arabicPeriod"/>
            </a:pPr>
            <a:r>
              <a:rPr lang="en"/>
              <a:t>When it comes to editing, thou shalt not beat it to death.</a:t>
            </a:r>
            <a:endParaRPr/>
          </a:p>
          <a:p>
            <a:pPr marL="457200" lvl="0" indent="-342900" algn="l" rtl="0">
              <a:spcBef>
                <a:spcPts val="0"/>
              </a:spcBef>
              <a:spcAft>
                <a:spcPts val="0"/>
              </a:spcAft>
              <a:buSzPts val="1800"/>
              <a:buAutoNum type="arabicPeriod"/>
            </a:pPr>
            <a:r>
              <a:rPr lang="en"/>
              <a:t>Thou shalt resist thine inner perfectionist  </a:t>
            </a:r>
            <a:endParaRPr/>
          </a:p>
        </p:txBody>
      </p:sp>
      <p:sp>
        <p:nvSpPr>
          <p:cNvPr id="303" name="Google Shape;303;p33"/>
          <p:cNvSpPr/>
          <p:nvPr/>
        </p:nvSpPr>
        <p:spPr>
          <a:xfrm>
            <a:off x="4948925" y="2790325"/>
            <a:ext cx="3761400" cy="14784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4"/>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Robin’s 5 Commandments</a:t>
            </a:r>
            <a:endParaRPr/>
          </a:p>
        </p:txBody>
      </p:sp>
      <p:sp>
        <p:nvSpPr>
          <p:cNvPr id="309" name="Google Shape;309;p34"/>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for Teaching Editing</a:t>
            </a:r>
            <a:endParaRPr/>
          </a:p>
        </p:txBody>
      </p:sp>
      <p:sp>
        <p:nvSpPr>
          <p:cNvPr id="310" name="Google Shape;310;p34"/>
          <p:cNvSpPr txBox="1">
            <a:spLocks noGrp="1"/>
          </p:cNvSpPr>
          <p:nvPr>
            <p:ph type="body" idx="2"/>
          </p:nvPr>
        </p:nvSpPr>
        <p:spPr>
          <a:xfrm>
            <a:off x="4948925" y="620500"/>
            <a:ext cx="3837000" cy="3695100"/>
          </a:xfrm>
          <a:prstGeom prst="rect">
            <a:avLst/>
          </a:prstGeom>
        </p:spPr>
        <p:txBody>
          <a:bodyPr spcFirstLastPara="1" wrap="square" lIns="91425" tIns="91425" rIns="91425" bIns="91425" anchor="ctr" anchorCtr="0">
            <a:normAutofit lnSpcReduction="10000"/>
          </a:bodyPr>
          <a:lstStyle/>
          <a:p>
            <a:pPr marL="457200" lvl="0" indent="-342900" algn="l" rtl="0">
              <a:spcBef>
                <a:spcPts val="0"/>
              </a:spcBef>
              <a:spcAft>
                <a:spcPts val="0"/>
              </a:spcAft>
              <a:buSzPts val="1800"/>
              <a:buAutoNum type="arabicPeriod"/>
            </a:pPr>
            <a:r>
              <a:rPr lang="en"/>
              <a:t>Thou shalt resist thine inner perfectionist</a:t>
            </a:r>
            <a:endParaRPr/>
          </a:p>
          <a:p>
            <a:pPr marL="457200" lvl="0" indent="-342900" algn="l" rtl="0">
              <a:spcBef>
                <a:spcPts val="0"/>
              </a:spcBef>
              <a:spcAft>
                <a:spcPts val="0"/>
              </a:spcAft>
              <a:buSzPts val="1800"/>
              <a:buAutoNum type="arabicPeriod"/>
            </a:pPr>
            <a:r>
              <a:rPr lang="en"/>
              <a:t>Thou shalt teach and assess only one thing at a time.</a:t>
            </a:r>
            <a:endParaRPr/>
          </a:p>
          <a:p>
            <a:pPr marL="457200" lvl="0" indent="-342900" algn="l" rtl="0">
              <a:spcBef>
                <a:spcPts val="0"/>
              </a:spcBef>
              <a:spcAft>
                <a:spcPts val="0"/>
              </a:spcAft>
              <a:buSzPts val="1800"/>
              <a:buAutoNum type="arabicPeriod"/>
            </a:pPr>
            <a:r>
              <a:rPr lang="en"/>
              <a:t>Thy students shalt not edit their writing the same day they writeth it.</a:t>
            </a:r>
            <a:endParaRPr/>
          </a:p>
          <a:p>
            <a:pPr marL="457200" lvl="0" indent="-342900" algn="l" rtl="0">
              <a:spcBef>
                <a:spcPts val="0"/>
              </a:spcBef>
              <a:spcAft>
                <a:spcPts val="0"/>
              </a:spcAft>
              <a:buSzPts val="1800"/>
              <a:buAutoNum type="arabicPeriod"/>
            </a:pPr>
            <a:r>
              <a:rPr lang="en"/>
              <a:t>When it comes to editing, thou shalt not beat it to death.</a:t>
            </a:r>
            <a:endParaRPr/>
          </a:p>
          <a:p>
            <a:pPr marL="457200" lvl="0" indent="-342900" algn="l" rtl="0">
              <a:spcBef>
                <a:spcPts val="0"/>
              </a:spcBef>
              <a:spcAft>
                <a:spcPts val="0"/>
              </a:spcAft>
              <a:buSzPts val="1800"/>
              <a:buAutoNum type="arabicPeriod"/>
            </a:pPr>
            <a:r>
              <a:rPr lang="en"/>
              <a:t>Thou shalt resist thine inner perfectionist  </a:t>
            </a:r>
            <a:endParaRPr/>
          </a:p>
        </p:txBody>
      </p:sp>
      <p:sp>
        <p:nvSpPr>
          <p:cNvPr id="311" name="Google Shape;311;p34"/>
          <p:cNvSpPr/>
          <p:nvPr/>
        </p:nvSpPr>
        <p:spPr>
          <a:xfrm>
            <a:off x="4948925" y="3610475"/>
            <a:ext cx="3761400" cy="6579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5"/>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Robin’s 5 Commandments</a:t>
            </a:r>
            <a:endParaRPr/>
          </a:p>
        </p:txBody>
      </p:sp>
      <p:sp>
        <p:nvSpPr>
          <p:cNvPr id="317" name="Google Shape;317;p35"/>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for Teaching Editing</a:t>
            </a:r>
            <a:endParaRPr/>
          </a:p>
        </p:txBody>
      </p:sp>
      <p:sp>
        <p:nvSpPr>
          <p:cNvPr id="318" name="Google Shape;318;p35"/>
          <p:cNvSpPr txBox="1">
            <a:spLocks noGrp="1"/>
          </p:cNvSpPr>
          <p:nvPr>
            <p:ph type="body" idx="2"/>
          </p:nvPr>
        </p:nvSpPr>
        <p:spPr>
          <a:xfrm>
            <a:off x="4948925" y="620500"/>
            <a:ext cx="3837000" cy="3695100"/>
          </a:xfrm>
          <a:prstGeom prst="rect">
            <a:avLst/>
          </a:prstGeom>
        </p:spPr>
        <p:txBody>
          <a:bodyPr spcFirstLastPara="1" wrap="square" lIns="91425" tIns="91425" rIns="91425" bIns="91425" anchor="ctr" anchorCtr="0">
            <a:normAutofit lnSpcReduction="10000"/>
          </a:bodyPr>
          <a:lstStyle/>
          <a:p>
            <a:pPr marL="457200" lvl="0" indent="-342900" algn="l" rtl="0">
              <a:spcBef>
                <a:spcPts val="0"/>
              </a:spcBef>
              <a:spcAft>
                <a:spcPts val="0"/>
              </a:spcAft>
              <a:buSzPts val="1800"/>
              <a:buAutoNum type="arabicPeriod"/>
            </a:pPr>
            <a:r>
              <a:rPr lang="en"/>
              <a:t>Thou shalt resist thine inner perfectionist</a:t>
            </a:r>
            <a:endParaRPr/>
          </a:p>
          <a:p>
            <a:pPr marL="457200" lvl="0" indent="-342900" algn="l" rtl="0">
              <a:spcBef>
                <a:spcPts val="0"/>
              </a:spcBef>
              <a:spcAft>
                <a:spcPts val="0"/>
              </a:spcAft>
              <a:buSzPts val="1800"/>
              <a:buAutoNum type="arabicPeriod"/>
            </a:pPr>
            <a:r>
              <a:rPr lang="en"/>
              <a:t>Thou shalt teach and assess only one thing at a time.</a:t>
            </a:r>
            <a:endParaRPr/>
          </a:p>
          <a:p>
            <a:pPr marL="457200" lvl="0" indent="-342900" algn="l" rtl="0">
              <a:spcBef>
                <a:spcPts val="0"/>
              </a:spcBef>
              <a:spcAft>
                <a:spcPts val="0"/>
              </a:spcAft>
              <a:buSzPts val="1800"/>
              <a:buAutoNum type="arabicPeriod"/>
            </a:pPr>
            <a:r>
              <a:rPr lang="en"/>
              <a:t>Thy students shalt not edit their writing the same day they writeth it.</a:t>
            </a:r>
            <a:endParaRPr/>
          </a:p>
          <a:p>
            <a:pPr marL="457200" lvl="0" indent="-342900" algn="l" rtl="0">
              <a:spcBef>
                <a:spcPts val="0"/>
              </a:spcBef>
              <a:spcAft>
                <a:spcPts val="0"/>
              </a:spcAft>
              <a:buSzPts val="1800"/>
              <a:buAutoNum type="arabicPeriod"/>
            </a:pPr>
            <a:r>
              <a:rPr lang="en"/>
              <a:t>When it comes to editing, thou shalt not beat it to death.</a:t>
            </a:r>
            <a:endParaRPr/>
          </a:p>
          <a:p>
            <a:pPr marL="457200" lvl="0" indent="-342900" algn="l" rtl="0">
              <a:spcBef>
                <a:spcPts val="0"/>
              </a:spcBef>
              <a:spcAft>
                <a:spcPts val="0"/>
              </a:spcAft>
              <a:buSzPts val="1800"/>
              <a:buAutoNum type="arabicPeriod"/>
            </a:pPr>
            <a:r>
              <a:rPr lang="en"/>
              <a:t>Thou shalt resist thine inner perfectionis.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6"/>
          <p:cNvSpPr/>
          <p:nvPr/>
        </p:nvSpPr>
        <p:spPr>
          <a:xfrm flipH="1">
            <a:off x="493050" y="1473175"/>
            <a:ext cx="2200500" cy="1706100"/>
          </a:xfrm>
          <a:prstGeom prst="wedgeRoundRectCallout">
            <a:avLst>
              <a:gd name="adj1" fmla="val -20833"/>
              <a:gd name="adj2" fmla="val 62500"/>
              <a:gd name="adj3" fmla="val 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6"/>
          <p:cNvSpPr/>
          <p:nvPr/>
        </p:nvSpPr>
        <p:spPr>
          <a:xfrm>
            <a:off x="6299525" y="445025"/>
            <a:ext cx="2320200" cy="1583100"/>
          </a:xfrm>
          <a:prstGeom prst="wedgeRoundRectCallout">
            <a:avLst>
              <a:gd name="adj1" fmla="val -20833"/>
              <a:gd name="adj2" fmla="val 62500"/>
              <a:gd name="adj3" fmla="val 0"/>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6"/>
          <p:cNvSpPr/>
          <p:nvPr/>
        </p:nvSpPr>
        <p:spPr>
          <a:xfrm>
            <a:off x="3036525" y="2370600"/>
            <a:ext cx="3371100" cy="2929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txBox="1">
            <a:spLocks noGrp="1"/>
          </p:cNvSpPr>
          <p:nvPr>
            <p:ph type="title"/>
          </p:nvPr>
        </p:nvSpPr>
        <p:spPr>
          <a:xfrm>
            <a:off x="311700" y="3804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740"/>
              <a:t>Discussion</a:t>
            </a:r>
            <a:endParaRPr sz="4740"/>
          </a:p>
        </p:txBody>
      </p:sp>
      <p:sp>
        <p:nvSpPr>
          <p:cNvPr id="327" name="Google Shape;327;p36"/>
          <p:cNvSpPr txBox="1"/>
          <p:nvPr/>
        </p:nvSpPr>
        <p:spPr>
          <a:xfrm>
            <a:off x="3053975" y="2571750"/>
            <a:ext cx="33537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lt1"/>
                </a:solidFill>
                <a:latin typeface="Open Sans"/>
                <a:ea typeface="Open Sans"/>
                <a:cs typeface="Open Sans"/>
                <a:sym typeface="Open Sans"/>
              </a:rPr>
              <a:t>Possible Questions </a:t>
            </a:r>
            <a:endParaRPr sz="1800" b="1">
              <a:solidFill>
                <a:schemeClr val="lt1"/>
              </a:solidFill>
              <a:latin typeface="Open Sans"/>
              <a:ea typeface="Open Sans"/>
              <a:cs typeface="Open Sans"/>
              <a:sym typeface="Open Sans"/>
            </a:endParaRPr>
          </a:p>
          <a:p>
            <a:pPr marL="0" lvl="0" indent="0" algn="ctr" rtl="0">
              <a:spcBef>
                <a:spcPts val="0"/>
              </a:spcBef>
              <a:spcAft>
                <a:spcPts val="0"/>
              </a:spcAft>
              <a:buNone/>
            </a:pPr>
            <a:r>
              <a:rPr lang="en" sz="1800" b="1">
                <a:solidFill>
                  <a:schemeClr val="lt1"/>
                </a:solidFill>
                <a:latin typeface="Open Sans"/>
                <a:ea typeface="Open Sans"/>
                <a:cs typeface="Open Sans"/>
                <a:sym typeface="Open Sans"/>
              </a:rPr>
              <a:t>for Discussion</a:t>
            </a:r>
            <a:endParaRPr sz="1800" b="1">
              <a:solidFill>
                <a:schemeClr val="lt1"/>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328" name="Google Shape;328;p36"/>
          <p:cNvSpPr txBox="1"/>
          <p:nvPr/>
        </p:nvSpPr>
        <p:spPr>
          <a:xfrm>
            <a:off x="3112125" y="3312925"/>
            <a:ext cx="3371100" cy="15699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How </a:t>
            </a:r>
            <a:r>
              <a:rPr lang="en" sz="1800" i="1">
                <a:solidFill>
                  <a:schemeClr val="lt1"/>
                </a:solidFill>
                <a:latin typeface="Open Sans"/>
                <a:ea typeface="Open Sans"/>
                <a:cs typeface="Open Sans"/>
                <a:sym typeface="Open Sans"/>
              </a:rPr>
              <a:t>often </a:t>
            </a:r>
            <a:r>
              <a:rPr lang="en" sz="1800">
                <a:solidFill>
                  <a:schemeClr val="lt1"/>
                </a:solidFill>
                <a:latin typeface="Open Sans"/>
                <a:ea typeface="Open Sans"/>
                <a:cs typeface="Open Sans"/>
                <a:sym typeface="Open Sans"/>
              </a:rPr>
              <a:t>should students edit?</a:t>
            </a:r>
            <a:endParaRPr sz="1800">
              <a:solidFill>
                <a:schemeClr val="lt1"/>
              </a:solidFill>
              <a:latin typeface="Open Sans"/>
              <a:ea typeface="Open Sans"/>
              <a:cs typeface="Open Sans"/>
              <a:sym typeface="Open Sans"/>
            </a:endParaRPr>
          </a:p>
          <a:p>
            <a:pPr marL="457200" lvl="0" indent="-342900" algn="l" rtl="0">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How </a:t>
            </a:r>
            <a:r>
              <a:rPr lang="en" sz="1800" i="1">
                <a:solidFill>
                  <a:schemeClr val="lt1"/>
                </a:solidFill>
                <a:latin typeface="Open Sans"/>
                <a:ea typeface="Open Sans"/>
                <a:cs typeface="Open Sans"/>
                <a:sym typeface="Open Sans"/>
              </a:rPr>
              <a:t>thoroughly </a:t>
            </a:r>
            <a:r>
              <a:rPr lang="en" sz="1800">
                <a:solidFill>
                  <a:schemeClr val="lt1"/>
                </a:solidFill>
                <a:latin typeface="Open Sans"/>
                <a:ea typeface="Open Sans"/>
                <a:cs typeface="Open Sans"/>
                <a:sym typeface="Open Sans"/>
              </a:rPr>
              <a:t>should students edit?</a:t>
            </a:r>
            <a:endParaRPr sz="1800">
              <a:solidFill>
                <a:schemeClr val="lt1"/>
              </a:solidFill>
              <a:latin typeface="Open Sans"/>
              <a:ea typeface="Open Sans"/>
              <a:cs typeface="Open Sans"/>
              <a:sym typeface="Open Sans"/>
            </a:endParaRPr>
          </a:p>
          <a:p>
            <a:pPr marL="457200" lvl="0" indent="-342900" algn="l" rtl="0">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What about feedback?</a:t>
            </a:r>
            <a:endParaRPr sz="1800">
              <a:solidFill>
                <a:schemeClr val="lt1"/>
              </a:solidFill>
              <a:latin typeface="Open Sans"/>
              <a:ea typeface="Open Sans"/>
              <a:cs typeface="Open Sans"/>
              <a:sym typeface="Open Sans"/>
            </a:endParaRPr>
          </a:p>
        </p:txBody>
      </p:sp>
      <p:sp>
        <p:nvSpPr>
          <p:cNvPr id="329" name="Google Shape;329;p36"/>
          <p:cNvSpPr txBox="1"/>
          <p:nvPr/>
        </p:nvSpPr>
        <p:spPr>
          <a:xfrm>
            <a:off x="493050" y="1666650"/>
            <a:ext cx="22005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lt1"/>
                </a:solidFill>
                <a:latin typeface="Open Sans"/>
                <a:ea typeface="Open Sans"/>
                <a:cs typeface="Open Sans"/>
                <a:sym typeface="Open Sans"/>
              </a:rPr>
              <a:t>Please share! </a:t>
            </a:r>
            <a:r>
              <a:rPr lang="en" sz="1800">
                <a:solidFill>
                  <a:schemeClr val="lt1"/>
                </a:solidFill>
                <a:latin typeface="Open Sans"/>
                <a:ea typeface="Open Sans"/>
                <a:cs typeface="Open Sans"/>
                <a:sym typeface="Open Sans"/>
              </a:rPr>
              <a:t>What has/hasn’t worked for you in your classroom?</a:t>
            </a:r>
            <a:endParaRPr sz="1800">
              <a:solidFill>
                <a:schemeClr val="lt1"/>
              </a:solidFill>
              <a:latin typeface="Open Sans"/>
              <a:ea typeface="Open Sans"/>
              <a:cs typeface="Open Sans"/>
              <a:sym typeface="Open Sans"/>
            </a:endParaRPr>
          </a:p>
        </p:txBody>
      </p:sp>
      <p:sp>
        <p:nvSpPr>
          <p:cNvPr id="330" name="Google Shape;330;p36"/>
          <p:cNvSpPr txBox="1"/>
          <p:nvPr/>
        </p:nvSpPr>
        <p:spPr>
          <a:xfrm>
            <a:off x="6299525" y="867125"/>
            <a:ext cx="2320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i="1">
                <a:solidFill>
                  <a:schemeClr val="lt1"/>
                </a:solidFill>
                <a:latin typeface="Open Sans"/>
                <a:ea typeface="Open Sans"/>
                <a:cs typeface="Open Sans"/>
                <a:sym typeface="Open Sans"/>
              </a:rPr>
              <a:t>Questions?</a:t>
            </a:r>
            <a:endParaRPr sz="1800" b="1" i="1">
              <a:solidFill>
                <a:schemeClr val="lt1"/>
              </a:solidFill>
              <a:latin typeface="Open Sans"/>
              <a:ea typeface="Open Sans"/>
              <a:cs typeface="Open Sans"/>
              <a:sym typeface="Open Sans"/>
            </a:endParaRPr>
          </a:p>
          <a:p>
            <a:pPr marL="0" lvl="0" indent="0" algn="ctr" rtl="0">
              <a:spcBef>
                <a:spcPts val="0"/>
              </a:spcBef>
              <a:spcAft>
                <a:spcPts val="0"/>
              </a:spcAft>
              <a:buNone/>
            </a:pPr>
            <a:r>
              <a:rPr lang="en" sz="1800" b="1" i="1">
                <a:solidFill>
                  <a:schemeClr val="lt1"/>
                </a:solidFill>
                <a:latin typeface="Open Sans"/>
                <a:ea typeface="Open Sans"/>
                <a:cs typeface="Open Sans"/>
                <a:sym typeface="Open Sans"/>
              </a:rPr>
              <a:t>Concerns?</a:t>
            </a:r>
            <a:endParaRPr sz="1800" b="1" i="1">
              <a:solidFill>
                <a:schemeClr val="lt1"/>
              </a:solidFill>
              <a:latin typeface="Open Sans"/>
              <a:ea typeface="Open Sans"/>
              <a:cs typeface="Open Sans"/>
              <a:sym typeface="Open Sans"/>
            </a:endParaRPr>
          </a:p>
        </p:txBody>
      </p:sp>
      <p:pic>
        <p:nvPicPr>
          <p:cNvPr id="331" name="Google Shape;331;p3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703325" y="3003575"/>
            <a:ext cx="2200493" cy="20148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7"/>
          <p:cNvSpPr/>
          <p:nvPr/>
        </p:nvSpPr>
        <p:spPr>
          <a:xfrm>
            <a:off x="2404075" y="2246075"/>
            <a:ext cx="2518500" cy="1981500"/>
          </a:xfrm>
          <a:prstGeom prst="ellipse">
            <a:avLst/>
          </a:prstGeom>
          <a:solidFill>
            <a:srgbClr val="FFBC83">
              <a:alpha val="597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p:nvPr/>
        </p:nvSpPr>
        <p:spPr>
          <a:xfrm>
            <a:off x="311700" y="0"/>
            <a:ext cx="2552100" cy="2132100"/>
          </a:xfrm>
          <a:prstGeom prst="rect">
            <a:avLst/>
          </a:prstGeom>
          <a:solidFill>
            <a:srgbClr val="FAF2D5"/>
          </a:solidFill>
          <a:ln w="9525" cap="flat" cmpd="sng">
            <a:solidFill>
              <a:srgbClr val="FAF2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txBox="1">
            <a:spLocks noGrp="1"/>
          </p:cNvSpPr>
          <p:nvPr>
            <p:ph type="title"/>
          </p:nvPr>
        </p:nvSpPr>
        <p:spPr>
          <a:xfrm>
            <a:off x="395925" y="712350"/>
            <a:ext cx="25521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40" b="0">
                <a:solidFill>
                  <a:srgbClr val="1F887E"/>
                </a:solidFill>
              </a:rPr>
              <a:t>What about </a:t>
            </a:r>
            <a:endParaRPr sz="3840" b="0">
              <a:solidFill>
                <a:srgbClr val="1F887E"/>
              </a:solidFill>
            </a:endParaRPr>
          </a:p>
          <a:p>
            <a:pPr marL="0" lvl="0" indent="0" algn="l" rtl="0">
              <a:spcBef>
                <a:spcPts val="0"/>
              </a:spcBef>
              <a:spcAft>
                <a:spcPts val="0"/>
              </a:spcAft>
              <a:buSzPts val="990"/>
              <a:buNone/>
            </a:pPr>
            <a:r>
              <a:rPr lang="en" sz="3840"/>
              <a:t>Peer Editing</a:t>
            </a:r>
            <a:r>
              <a:rPr lang="en" sz="3840" b="0">
                <a:solidFill>
                  <a:srgbClr val="1F887E"/>
                </a:solidFill>
              </a:rPr>
              <a:t>?</a:t>
            </a:r>
            <a:endParaRPr sz="3840" b="0">
              <a:solidFill>
                <a:srgbClr val="1F887E"/>
              </a:solidFill>
            </a:endParaRPr>
          </a:p>
        </p:txBody>
      </p:sp>
      <p:sp>
        <p:nvSpPr>
          <p:cNvPr id="339" name="Google Shape;339;p37"/>
          <p:cNvSpPr txBox="1">
            <a:spLocks noGrp="1"/>
          </p:cNvSpPr>
          <p:nvPr>
            <p:ph type="body" idx="1"/>
          </p:nvPr>
        </p:nvSpPr>
        <p:spPr>
          <a:xfrm>
            <a:off x="2521550" y="2430200"/>
            <a:ext cx="2646000" cy="2793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4500" b="1" i="1">
                <a:latin typeface="Architects Daughter"/>
                <a:ea typeface="Architects Daughter"/>
                <a:cs typeface="Architects Daughter"/>
                <a:sym typeface="Architects Daughter"/>
              </a:rPr>
              <a:t>Must be </a:t>
            </a:r>
            <a:endParaRPr sz="4500" b="1" i="1">
              <a:latin typeface="Architects Daughter"/>
              <a:ea typeface="Architects Daughter"/>
              <a:cs typeface="Architects Daughter"/>
              <a:sym typeface="Architects Daughter"/>
            </a:endParaRPr>
          </a:p>
          <a:p>
            <a:pPr marL="0" lvl="0" indent="0" algn="l" rtl="0">
              <a:lnSpc>
                <a:spcPct val="100000"/>
              </a:lnSpc>
              <a:spcBef>
                <a:spcPts val="0"/>
              </a:spcBef>
              <a:spcAft>
                <a:spcPts val="0"/>
              </a:spcAft>
              <a:buNone/>
            </a:pPr>
            <a:r>
              <a:rPr lang="en" sz="4500" b="1" i="1">
                <a:latin typeface="Architects Daughter"/>
                <a:ea typeface="Architects Daughter"/>
                <a:cs typeface="Architects Daughter"/>
                <a:sym typeface="Architects Daughter"/>
              </a:rPr>
              <a:t>taught!</a:t>
            </a:r>
            <a:endParaRPr sz="4500" b="1" i="1">
              <a:latin typeface="Architects Daughter"/>
              <a:ea typeface="Architects Daughter"/>
              <a:cs typeface="Architects Daughter"/>
              <a:sym typeface="Architects Daughter"/>
            </a:endParaRPr>
          </a:p>
        </p:txBody>
      </p:sp>
      <p:pic>
        <p:nvPicPr>
          <p:cNvPr id="340" name="Google Shape;340;p3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679976" y="2473125"/>
            <a:ext cx="3199125" cy="2132124"/>
          </a:xfrm>
          <a:prstGeom prst="rect">
            <a:avLst/>
          </a:prstGeom>
          <a:noFill/>
          <a:ln>
            <a:noFill/>
          </a:ln>
        </p:spPr>
      </p:pic>
      <p:sp>
        <p:nvSpPr>
          <p:cNvPr id="341" name="Google Shape;341;p37"/>
          <p:cNvSpPr/>
          <p:nvPr/>
        </p:nvSpPr>
        <p:spPr>
          <a:xfrm flipH="1">
            <a:off x="6598175" y="847625"/>
            <a:ext cx="2068500" cy="13236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7"/>
          <p:cNvSpPr txBox="1"/>
          <p:nvPr/>
        </p:nvSpPr>
        <p:spPr>
          <a:xfrm>
            <a:off x="6645075" y="847625"/>
            <a:ext cx="2021700" cy="1323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lt1"/>
                </a:solidFill>
                <a:latin typeface="Open Sans"/>
                <a:ea typeface="Open Sans"/>
                <a:cs typeface="Open Sans"/>
                <a:sym typeface="Open Sans"/>
              </a:rPr>
              <a:t>A</a:t>
            </a:r>
            <a:r>
              <a:rPr lang="en" sz="1800">
                <a:solidFill>
                  <a:schemeClr val="lt1"/>
                </a:solidFill>
                <a:latin typeface="Kalam"/>
                <a:ea typeface="Kalam"/>
                <a:cs typeface="Kalam"/>
                <a:sym typeface="Kalam"/>
              </a:rPr>
              <a:t>ren’t you guys </a:t>
            </a:r>
            <a:endParaRPr sz="1800">
              <a:solidFill>
                <a:schemeClr val="lt1"/>
              </a:solidFill>
              <a:latin typeface="Kalam"/>
              <a:ea typeface="Kalam"/>
              <a:cs typeface="Kalam"/>
              <a:sym typeface="Kalam"/>
            </a:endParaRPr>
          </a:p>
          <a:p>
            <a:pPr marL="0" lvl="0" indent="0" algn="ctr" rtl="0">
              <a:spcBef>
                <a:spcPts val="0"/>
              </a:spcBef>
              <a:spcAft>
                <a:spcPts val="0"/>
              </a:spcAft>
              <a:buNone/>
            </a:pPr>
            <a:r>
              <a:rPr lang="en" sz="2000" b="1">
                <a:solidFill>
                  <a:schemeClr val="lt1"/>
                </a:solidFill>
                <a:latin typeface="Kalam"/>
                <a:ea typeface="Kalam"/>
                <a:cs typeface="Kalam"/>
                <a:sym typeface="Kalam"/>
              </a:rPr>
              <a:t>so</a:t>
            </a:r>
            <a:r>
              <a:rPr lang="en" sz="1800">
                <a:solidFill>
                  <a:schemeClr val="lt1"/>
                </a:solidFill>
                <a:latin typeface="Kalam"/>
                <a:ea typeface="Kalam"/>
                <a:cs typeface="Kalam"/>
                <a:sym typeface="Kalam"/>
              </a:rPr>
              <a:t> glad our </a:t>
            </a:r>
            <a:endParaRPr sz="1800">
              <a:solidFill>
                <a:schemeClr val="lt1"/>
              </a:solidFill>
              <a:latin typeface="Kalam"/>
              <a:ea typeface="Kalam"/>
              <a:cs typeface="Kalam"/>
              <a:sym typeface="Kalam"/>
            </a:endParaRPr>
          </a:p>
          <a:p>
            <a:pPr marL="0" lvl="0" indent="0" algn="ctr" rtl="0">
              <a:spcBef>
                <a:spcPts val="0"/>
              </a:spcBef>
              <a:spcAft>
                <a:spcPts val="0"/>
              </a:spcAft>
              <a:buNone/>
            </a:pPr>
            <a:r>
              <a:rPr lang="en" sz="1800">
                <a:solidFill>
                  <a:schemeClr val="lt1"/>
                </a:solidFill>
                <a:latin typeface="Kalam"/>
                <a:ea typeface="Kalam"/>
                <a:cs typeface="Kalam"/>
                <a:sym typeface="Kalam"/>
              </a:rPr>
              <a:t>teacher taught us to peer edit?</a:t>
            </a:r>
            <a:endParaRPr sz="1800">
              <a:solidFill>
                <a:schemeClr val="lt1"/>
              </a:solidFill>
              <a:latin typeface="Kalam"/>
              <a:ea typeface="Kalam"/>
              <a:cs typeface="Kalam"/>
              <a:sym typeface="Kalam"/>
            </a:endParaRPr>
          </a:p>
        </p:txBody>
      </p:sp>
      <p:sp>
        <p:nvSpPr>
          <p:cNvPr id="343" name="Google Shape;343;p37"/>
          <p:cNvSpPr/>
          <p:nvPr/>
        </p:nvSpPr>
        <p:spPr>
          <a:xfrm rot="10800000" flipH="1">
            <a:off x="1260800" y="2246075"/>
            <a:ext cx="1021500" cy="1188300"/>
          </a:xfrm>
          <a:prstGeom prst="bentArrow">
            <a:avLst>
              <a:gd name="adj1" fmla="val 25000"/>
              <a:gd name="adj2" fmla="val 25000"/>
              <a:gd name="adj3" fmla="val 25000"/>
              <a:gd name="adj4" fmla="val 4665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8"/>
          <p:cNvSpPr/>
          <p:nvPr/>
        </p:nvSpPr>
        <p:spPr>
          <a:xfrm>
            <a:off x="3242250" y="257575"/>
            <a:ext cx="5459100" cy="1269000"/>
          </a:xfrm>
          <a:prstGeom prst="rect">
            <a:avLst/>
          </a:prstGeom>
          <a:solidFill>
            <a:srgbClr val="1F887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8"/>
          <p:cNvSpPr/>
          <p:nvPr/>
        </p:nvSpPr>
        <p:spPr>
          <a:xfrm>
            <a:off x="311700" y="0"/>
            <a:ext cx="2552100" cy="2132100"/>
          </a:xfrm>
          <a:prstGeom prst="rect">
            <a:avLst/>
          </a:prstGeom>
          <a:solidFill>
            <a:srgbClr val="FAF2D5"/>
          </a:solidFill>
          <a:ln w="9525" cap="flat" cmpd="sng">
            <a:solidFill>
              <a:srgbClr val="FAF2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8"/>
          <p:cNvSpPr txBox="1">
            <a:spLocks noGrp="1"/>
          </p:cNvSpPr>
          <p:nvPr>
            <p:ph type="title"/>
          </p:nvPr>
        </p:nvSpPr>
        <p:spPr>
          <a:xfrm>
            <a:off x="395925" y="712350"/>
            <a:ext cx="25521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40" b="0">
                <a:solidFill>
                  <a:srgbClr val="1F887E"/>
                </a:solidFill>
              </a:rPr>
              <a:t>What about </a:t>
            </a:r>
            <a:endParaRPr sz="3840" b="0">
              <a:solidFill>
                <a:srgbClr val="1F887E"/>
              </a:solidFill>
            </a:endParaRPr>
          </a:p>
          <a:p>
            <a:pPr marL="0" lvl="0" indent="0" algn="l" rtl="0">
              <a:spcBef>
                <a:spcPts val="0"/>
              </a:spcBef>
              <a:spcAft>
                <a:spcPts val="0"/>
              </a:spcAft>
              <a:buSzPts val="990"/>
              <a:buNone/>
            </a:pPr>
            <a:r>
              <a:rPr lang="en" sz="3840"/>
              <a:t>Peer Editing</a:t>
            </a:r>
            <a:r>
              <a:rPr lang="en" sz="3840" b="0">
                <a:solidFill>
                  <a:srgbClr val="1F887E"/>
                </a:solidFill>
              </a:rPr>
              <a:t>?</a:t>
            </a:r>
            <a:endParaRPr sz="3840" b="0">
              <a:solidFill>
                <a:srgbClr val="1F887E"/>
              </a:solidFill>
            </a:endParaRPr>
          </a:p>
        </p:txBody>
      </p:sp>
      <p:sp>
        <p:nvSpPr>
          <p:cNvPr id="351" name="Google Shape;351;p38"/>
          <p:cNvSpPr txBox="1"/>
          <p:nvPr/>
        </p:nvSpPr>
        <p:spPr>
          <a:xfrm>
            <a:off x="3292325" y="314875"/>
            <a:ext cx="54591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chemeClr val="lt1"/>
                </a:solidFill>
                <a:latin typeface="Open Sans"/>
                <a:ea typeface="Open Sans"/>
                <a:cs typeface="Open Sans"/>
                <a:sym typeface="Open Sans"/>
              </a:rPr>
              <a:t>A great resource: </a:t>
            </a:r>
            <a:endParaRPr sz="2100" b="1">
              <a:solidFill>
                <a:schemeClr val="lt1"/>
              </a:solidFill>
              <a:latin typeface="Open Sans"/>
              <a:ea typeface="Open Sans"/>
              <a:cs typeface="Open Sans"/>
              <a:sym typeface="Open Sans"/>
            </a:endParaRPr>
          </a:p>
          <a:p>
            <a:pPr marL="0" lvl="0" indent="0" algn="l" rtl="0">
              <a:spcBef>
                <a:spcPts val="0"/>
              </a:spcBef>
              <a:spcAft>
                <a:spcPts val="0"/>
              </a:spcAft>
              <a:buNone/>
            </a:pPr>
            <a:endParaRPr sz="600" b="1">
              <a:solidFill>
                <a:schemeClr val="lt1"/>
              </a:solidFill>
              <a:latin typeface="Open Sans"/>
              <a:ea typeface="Open Sans"/>
              <a:cs typeface="Open Sans"/>
              <a:sym typeface="Open Sans"/>
            </a:endParaRPr>
          </a:p>
          <a:p>
            <a:pPr marL="0" lvl="0" indent="0" algn="l" rtl="0">
              <a:spcBef>
                <a:spcPts val="0"/>
              </a:spcBef>
              <a:spcAft>
                <a:spcPts val="0"/>
              </a:spcAft>
              <a:buNone/>
            </a:pPr>
            <a:r>
              <a:rPr lang="en" sz="1600" b="1">
                <a:solidFill>
                  <a:schemeClr val="lt1"/>
                </a:solidFill>
                <a:latin typeface="Open Sans"/>
                <a:ea typeface="Open Sans"/>
                <a:cs typeface="Open Sans"/>
                <a:sym typeface="Open Sans"/>
              </a:rPr>
              <a:t>Peer Editing Smackdown </a:t>
            </a:r>
            <a:r>
              <a:rPr lang="en" sz="1600">
                <a:solidFill>
                  <a:schemeClr val="lt1"/>
                </a:solidFill>
                <a:latin typeface="Open Sans"/>
                <a:ea typeface="Open Sans"/>
                <a:cs typeface="Open Sans"/>
                <a:sym typeface="Open Sans"/>
              </a:rPr>
              <a:t>from</a:t>
            </a:r>
            <a:r>
              <a:rPr lang="en" sz="1600" b="1">
                <a:solidFill>
                  <a:schemeClr val="lt1"/>
                </a:solidFill>
                <a:latin typeface="Open Sans"/>
                <a:ea typeface="Open Sans"/>
                <a:cs typeface="Open Sans"/>
                <a:sym typeface="Open Sans"/>
              </a:rPr>
              <a:t> </a:t>
            </a:r>
            <a:r>
              <a:rPr lang="en" sz="1600" b="1" i="1">
                <a:solidFill>
                  <a:schemeClr val="lt1"/>
                </a:solidFill>
                <a:latin typeface="Open Sans"/>
                <a:ea typeface="Open Sans"/>
                <a:cs typeface="Open Sans"/>
                <a:sym typeface="Open Sans"/>
              </a:rPr>
              <a:t>Lindsay Ann Learning</a:t>
            </a:r>
            <a:endParaRPr sz="600" b="1" i="1">
              <a:solidFill>
                <a:schemeClr val="lt1"/>
              </a:solidFill>
              <a:latin typeface="Open Sans"/>
              <a:ea typeface="Open Sans"/>
              <a:cs typeface="Open Sans"/>
              <a:sym typeface="Open Sans"/>
            </a:endParaRPr>
          </a:p>
          <a:p>
            <a:pPr marL="0" lvl="0" indent="0" algn="l" rtl="0">
              <a:spcBef>
                <a:spcPts val="0"/>
              </a:spcBef>
              <a:spcAft>
                <a:spcPts val="0"/>
              </a:spcAft>
              <a:buNone/>
            </a:pPr>
            <a:endParaRPr sz="600" b="1" i="1">
              <a:solidFill>
                <a:schemeClr val="lt1"/>
              </a:solidFill>
              <a:latin typeface="Open Sans"/>
              <a:ea typeface="Open Sans"/>
              <a:cs typeface="Open Sans"/>
              <a:sym typeface="Open Sans"/>
            </a:endParaRPr>
          </a:p>
          <a:p>
            <a:pPr marL="0" lvl="0" indent="0" algn="l" rtl="0">
              <a:spcBef>
                <a:spcPts val="0"/>
              </a:spcBef>
              <a:spcAft>
                <a:spcPts val="0"/>
              </a:spcAft>
              <a:buNone/>
            </a:pPr>
            <a:r>
              <a:rPr lang="en" u="sng">
                <a:solidFill>
                  <a:srgbClr val="F3E419"/>
                </a:solidFill>
                <a:hlinkClick r:id="rId3">
                  <a:extLst>
                    <a:ext uri="{A12FA001-AC4F-418D-AE19-62706E023703}">
                      <ahyp:hlinkClr xmlns:ahyp="http://schemas.microsoft.com/office/drawing/2018/hyperlinkcolor" val="tx"/>
                    </a:ext>
                  </a:extLst>
                </a:hlinkClick>
              </a:rPr>
              <a:t>https://www.education.com/lesson-plan/three-step-peer-editing/</a:t>
            </a:r>
            <a:r>
              <a:rPr lang="en">
                <a:solidFill>
                  <a:srgbClr val="F3E419"/>
                </a:solidFill>
              </a:rPr>
              <a:t> </a:t>
            </a:r>
            <a:endParaRPr>
              <a:solidFill>
                <a:srgbClr val="F3E419"/>
              </a:solidFill>
              <a:latin typeface="Open Sans"/>
              <a:ea typeface="Open Sans"/>
              <a:cs typeface="Open Sans"/>
              <a:sym typeface="Open Sans"/>
            </a:endParaRPr>
          </a:p>
        </p:txBody>
      </p:sp>
      <p:pic>
        <p:nvPicPr>
          <p:cNvPr id="352" name="Google Shape;352;p3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353000" y="1664650"/>
            <a:ext cx="5237610" cy="3312124"/>
          </a:xfrm>
          <a:prstGeom prst="rect">
            <a:avLst/>
          </a:prstGeom>
          <a:noFill/>
          <a:ln>
            <a:noFill/>
          </a:ln>
        </p:spPr>
      </p:pic>
      <p:pic>
        <p:nvPicPr>
          <p:cNvPr id="353" name="Google Shape;353;p3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473175" y="2228400"/>
            <a:ext cx="2552100" cy="2552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9"/>
          <p:cNvSpPr/>
          <p:nvPr/>
        </p:nvSpPr>
        <p:spPr>
          <a:xfrm>
            <a:off x="4274625" y="121725"/>
            <a:ext cx="2689500" cy="1733100"/>
          </a:xfrm>
          <a:prstGeom prst="ellipse">
            <a:avLst/>
          </a:prstGeom>
          <a:solidFill>
            <a:srgbClr val="FFBC83">
              <a:alpha val="59750"/>
            </a:srgbClr>
          </a:solidFill>
          <a:ln w="9525" cap="flat" cmpd="sng">
            <a:solidFill>
              <a:srgbClr val="F3AE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AE75"/>
              </a:solidFill>
            </a:endParaRPr>
          </a:p>
        </p:txBody>
      </p:sp>
      <p:sp>
        <p:nvSpPr>
          <p:cNvPr id="359" name="Google Shape;359;p39"/>
          <p:cNvSpPr/>
          <p:nvPr/>
        </p:nvSpPr>
        <p:spPr>
          <a:xfrm>
            <a:off x="744700" y="2978775"/>
            <a:ext cx="2892900" cy="1733100"/>
          </a:xfrm>
          <a:prstGeom prst="ellipse">
            <a:avLst/>
          </a:prstGeom>
          <a:solidFill>
            <a:srgbClr val="FFBC83">
              <a:alpha val="59750"/>
            </a:srgbClr>
          </a:solidFill>
          <a:ln w="9525" cap="flat" cmpd="sng">
            <a:solidFill>
              <a:srgbClr val="F3AE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AE75"/>
              </a:solidFill>
            </a:endParaRPr>
          </a:p>
        </p:txBody>
      </p:sp>
      <p:sp>
        <p:nvSpPr>
          <p:cNvPr id="360" name="Google Shape;360;p39"/>
          <p:cNvSpPr/>
          <p:nvPr/>
        </p:nvSpPr>
        <p:spPr>
          <a:xfrm>
            <a:off x="311700" y="0"/>
            <a:ext cx="2646000" cy="2132100"/>
          </a:xfrm>
          <a:prstGeom prst="rect">
            <a:avLst/>
          </a:prstGeom>
          <a:solidFill>
            <a:srgbClr val="FAF2D5"/>
          </a:solidFill>
          <a:ln w="9525" cap="flat" cmpd="sng">
            <a:solidFill>
              <a:srgbClr val="FAF2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9"/>
          <p:cNvSpPr txBox="1">
            <a:spLocks noGrp="1"/>
          </p:cNvSpPr>
          <p:nvPr>
            <p:ph type="title"/>
          </p:nvPr>
        </p:nvSpPr>
        <p:spPr>
          <a:xfrm>
            <a:off x="377200" y="75925"/>
            <a:ext cx="29454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40" b="0">
                <a:solidFill>
                  <a:srgbClr val="1F887E"/>
                </a:solidFill>
              </a:rPr>
              <a:t>How </a:t>
            </a:r>
            <a:r>
              <a:rPr lang="en" sz="3840"/>
              <a:t>often</a:t>
            </a:r>
            <a:r>
              <a:rPr lang="en" sz="3840" b="0">
                <a:solidFill>
                  <a:srgbClr val="1F887E"/>
                </a:solidFill>
              </a:rPr>
              <a:t> </a:t>
            </a:r>
            <a:endParaRPr sz="3840" b="0">
              <a:solidFill>
                <a:srgbClr val="1F887E"/>
              </a:solidFill>
            </a:endParaRPr>
          </a:p>
          <a:p>
            <a:pPr marL="0" lvl="0" indent="0" algn="l" rtl="0">
              <a:spcBef>
                <a:spcPts val="0"/>
              </a:spcBef>
              <a:spcAft>
                <a:spcPts val="0"/>
              </a:spcAft>
              <a:buSzPts val="990"/>
              <a:buNone/>
            </a:pPr>
            <a:r>
              <a:rPr lang="en" sz="3840" b="0">
                <a:solidFill>
                  <a:srgbClr val="1F887E"/>
                </a:solidFill>
              </a:rPr>
              <a:t>should my students edit?</a:t>
            </a:r>
            <a:endParaRPr sz="3840" b="0">
              <a:solidFill>
                <a:srgbClr val="1F887E"/>
              </a:solidFill>
            </a:endParaRPr>
          </a:p>
        </p:txBody>
      </p:sp>
      <p:pic>
        <p:nvPicPr>
          <p:cNvPr id="362" name="Google Shape;362;p3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34654" y="2222450"/>
            <a:ext cx="3766945" cy="2512525"/>
          </a:xfrm>
          <a:prstGeom prst="rect">
            <a:avLst/>
          </a:prstGeom>
          <a:noFill/>
          <a:ln>
            <a:noFill/>
          </a:ln>
        </p:spPr>
      </p:pic>
      <p:sp>
        <p:nvSpPr>
          <p:cNvPr id="363" name="Google Shape;363;p39"/>
          <p:cNvSpPr txBox="1"/>
          <p:nvPr/>
        </p:nvSpPr>
        <p:spPr>
          <a:xfrm>
            <a:off x="4532675" y="269875"/>
            <a:ext cx="2646000" cy="15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300" b="1">
                <a:solidFill>
                  <a:srgbClr val="1D7E74"/>
                </a:solidFill>
                <a:latin typeface="Kalam"/>
                <a:ea typeface="Kalam"/>
                <a:cs typeface="Kalam"/>
                <a:sym typeface="Kalam"/>
              </a:rPr>
              <a:t>Mini? </a:t>
            </a:r>
            <a:endParaRPr sz="4300" b="1">
              <a:solidFill>
                <a:srgbClr val="1D7E74"/>
              </a:solidFill>
              <a:latin typeface="Kalam"/>
              <a:ea typeface="Kalam"/>
              <a:cs typeface="Kalam"/>
              <a:sym typeface="Kalam"/>
            </a:endParaRPr>
          </a:p>
          <a:p>
            <a:pPr marL="457200" lvl="0" indent="0" algn="l" rtl="0">
              <a:spcBef>
                <a:spcPts val="0"/>
              </a:spcBef>
              <a:spcAft>
                <a:spcPts val="0"/>
              </a:spcAft>
              <a:buNone/>
            </a:pPr>
            <a:r>
              <a:rPr lang="en" sz="4300" b="1">
                <a:solidFill>
                  <a:srgbClr val="1D7E74"/>
                </a:solidFill>
                <a:latin typeface="Kalam"/>
                <a:ea typeface="Kalam"/>
                <a:cs typeface="Kalam"/>
                <a:sym typeface="Kalam"/>
              </a:rPr>
              <a:t>Many!</a:t>
            </a:r>
            <a:endParaRPr sz="4300" b="1">
              <a:solidFill>
                <a:srgbClr val="1D7E74"/>
              </a:solidFill>
              <a:latin typeface="Kalam"/>
              <a:ea typeface="Kalam"/>
              <a:cs typeface="Kalam"/>
              <a:sym typeface="Kalam"/>
            </a:endParaRPr>
          </a:p>
        </p:txBody>
      </p:sp>
      <p:sp>
        <p:nvSpPr>
          <p:cNvPr id="364" name="Google Shape;364;p39"/>
          <p:cNvSpPr txBox="1"/>
          <p:nvPr/>
        </p:nvSpPr>
        <p:spPr>
          <a:xfrm>
            <a:off x="614625" y="3016400"/>
            <a:ext cx="2945400" cy="15084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4300" b="1">
                <a:solidFill>
                  <a:srgbClr val="1D7E74"/>
                </a:solidFill>
                <a:latin typeface="Kalam"/>
                <a:ea typeface="Kalam"/>
                <a:cs typeface="Kalam"/>
                <a:sym typeface="Kalam"/>
              </a:rPr>
              <a:t>Limit </a:t>
            </a:r>
            <a:endParaRPr sz="4300" b="1">
              <a:solidFill>
                <a:srgbClr val="1D7E74"/>
              </a:solidFill>
              <a:latin typeface="Kalam"/>
              <a:ea typeface="Kalam"/>
              <a:cs typeface="Kalam"/>
              <a:sym typeface="Kalam"/>
            </a:endParaRPr>
          </a:p>
          <a:p>
            <a:pPr marL="457200" lvl="0" indent="0" algn="l" rtl="0">
              <a:spcBef>
                <a:spcPts val="0"/>
              </a:spcBef>
              <a:spcAft>
                <a:spcPts val="0"/>
              </a:spcAft>
              <a:buNone/>
            </a:pPr>
            <a:r>
              <a:rPr lang="en" sz="4300" b="1">
                <a:solidFill>
                  <a:srgbClr val="1D7E74"/>
                </a:solidFill>
                <a:latin typeface="Kalam"/>
                <a:ea typeface="Kalam"/>
                <a:cs typeface="Kalam"/>
                <a:sym typeface="Kalam"/>
              </a:rPr>
              <a:t>big edits.</a:t>
            </a:r>
            <a:endParaRPr>
              <a:latin typeface="Open Sans"/>
              <a:ea typeface="Open Sans"/>
              <a:cs typeface="Open Sans"/>
              <a:sym typeface="Open Sans"/>
            </a:endParaRPr>
          </a:p>
        </p:txBody>
      </p:sp>
      <p:sp>
        <p:nvSpPr>
          <p:cNvPr id="365" name="Google Shape;365;p39"/>
          <p:cNvSpPr/>
          <p:nvPr/>
        </p:nvSpPr>
        <p:spPr>
          <a:xfrm>
            <a:off x="3032638" y="909400"/>
            <a:ext cx="1191900" cy="379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9"/>
          <p:cNvSpPr/>
          <p:nvPr/>
        </p:nvSpPr>
        <p:spPr>
          <a:xfrm>
            <a:off x="1947675" y="2222438"/>
            <a:ext cx="393900" cy="666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0"/>
          <p:cNvSpPr/>
          <p:nvPr/>
        </p:nvSpPr>
        <p:spPr>
          <a:xfrm>
            <a:off x="-85725" y="-119100"/>
            <a:ext cx="9534600" cy="5381700"/>
          </a:xfrm>
          <a:prstGeom prst="rect">
            <a:avLst/>
          </a:prstGeom>
          <a:solidFill>
            <a:schemeClr val="dk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952500" y="970675"/>
            <a:ext cx="7239000" cy="3902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73" name="Google Shape;373;p40"/>
          <p:cNvGraphicFramePr/>
          <p:nvPr/>
        </p:nvGraphicFramePr>
        <p:xfrm>
          <a:off x="952500" y="970663"/>
          <a:ext cx="3000000" cy="3000000"/>
        </p:xfrm>
        <a:graphic>
          <a:graphicData uri="http://schemas.openxmlformats.org/drawingml/2006/table">
            <a:tbl>
              <a:tblPr>
                <a:noFill/>
                <a:tableStyleId>{ED029973-6E25-4BC0-96B6-E082A285E8A0}</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66600">
                <a:tc>
                  <a:txBody>
                    <a:bodyPr/>
                    <a:lstStyle/>
                    <a:p>
                      <a:pPr marL="0" lvl="0" indent="0" algn="l" rtl="0">
                        <a:spcBef>
                          <a:spcPts val="0"/>
                        </a:spcBef>
                        <a:spcAft>
                          <a:spcPts val="0"/>
                        </a:spcAft>
                        <a:buNone/>
                      </a:pPr>
                      <a:r>
                        <a:rPr lang="en" sz="1200" b="1">
                          <a:latin typeface="Open Sans"/>
                          <a:ea typeface="Open Sans"/>
                          <a:cs typeface="Open Sans"/>
                          <a:sym typeface="Open Sans"/>
                        </a:rPr>
                        <a:t>Title/Author</a:t>
                      </a:r>
                      <a:endParaRPr sz="1200" b="1">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1200" b="1">
                          <a:solidFill>
                            <a:srgbClr val="313131"/>
                          </a:solidFill>
                          <a:latin typeface="Open Sans"/>
                          <a:ea typeface="Open Sans"/>
                          <a:cs typeface="Open Sans"/>
                          <a:sym typeface="Open Sans"/>
                        </a:rPr>
                        <a:t>Source</a:t>
                      </a:r>
                      <a:endParaRPr sz="1200" b="1">
                        <a:solidFill>
                          <a:srgbClr val="313131"/>
                        </a:solidFill>
                        <a:latin typeface="Open Sans"/>
                        <a:ea typeface="Open Sans"/>
                        <a:cs typeface="Open Sans"/>
                        <a:sym typeface="Open Sans"/>
                      </a:endParaRPr>
                    </a:p>
                  </a:txBody>
                  <a:tcPr marL="91425" marR="91425" marT="91425" marB="91425"/>
                </a:tc>
                <a:tc>
                  <a:txBody>
                    <a:bodyPr/>
                    <a:lstStyle/>
                    <a:p>
                      <a:pPr marL="0" lvl="0" indent="0" algn="l" rtl="0">
                        <a:spcBef>
                          <a:spcPts val="1300"/>
                        </a:spcBef>
                        <a:spcAft>
                          <a:spcPts val="0"/>
                        </a:spcAft>
                        <a:buNone/>
                      </a:pPr>
                      <a:r>
                        <a:rPr lang="en" sz="1200" b="1">
                          <a:solidFill>
                            <a:srgbClr val="4A4A4A"/>
                          </a:solidFill>
                          <a:latin typeface="Open Sans"/>
                          <a:ea typeface="Open Sans"/>
                          <a:cs typeface="Open Sans"/>
                          <a:sym typeface="Open Sans"/>
                        </a:rPr>
                        <a:t>Overview</a:t>
                      </a:r>
                      <a:endParaRPr sz="1200" b="1">
                        <a:solidFill>
                          <a:srgbClr val="4A4A4A"/>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800">
                          <a:solidFill>
                            <a:srgbClr val="1A0DAB"/>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Teaching Writing or Editing Writing? | Edutopia</a:t>
                      </a:r>
                      <a:r>
                        <a:rPr lang="en" sz="800">
                          <a:solidFill>
                            <a:srgbClr val="313131"/>
                          </a:solidFill>
                          <a:latin typeface="Open Sans"/>
                          <a:ea typeface="Open Sans"/>
                          <a:cs typeface="Open Sans"/>
                          <a:sym typeface="Open Sans"/>
                        </a:rPr>
                        <a:t> </a:t>
                      </a:r>
                      <a:r>
                        <a:rPr lang="en" sz="800">
                          <a:latin typeface="Open Sans"/>
                          <a:ea typeface="Open Sans"/>
                          <a:cs typeface="Open Sans"/>
                          <a:sym typeface="Open Sans"/>
                        </a:rPr>
                        <a:t>by Susan Barber</a:t>
                      </a:r>
                      <a:endParaRPr sz="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800">
                          <a:latin typeface="Open Sans"/>
                          <a:ea typeface="Open Sans"/>
                          <a:cs typeface="Open Sans"/>
                          <a:sym typeface="Open Sans"/>
                        </a:rPr>
                        <a:t>Edutopia (a free source of information, inspiration, and practical strategies for learning and teaching in preK-12 education)</a:t>
                      </a:r>
                      <a:endParaRPr sz="800">
                        <a:latin typeface="Open Sans"/>
                        <a:ea typeface="Open Sans"/>
                        <a:cs typeface="Open Sans"/>
                        <a:sym typeface="Open Sans"/>
                      </a:endParaRPr>
                    </a:p>
                  </a:txBody>
                  <a:tcPr marL="91425" marR="91425" marT="91425" marB="91425"/>
                </a:tc>
                <a:tc>
                  <a:txBody>
                    <a:bodyPr/>
                    <a:lstStyle/>
                    <a:p>
                      <a:pPr marL="0" lvl="0" indent="0" algn="l" rtl="0">
                        <a:spcBef>
                          <a:spcPts val="1300"/>
                        </a:spcBef>
                        <a:spcAft>
                          <a:spcPts val="0"/>
                        </a:spcAft>
                        <a:buNone/>
                      </a:pPr>
                      <a:r>
                        <a:rPr lang="en" sz="800">
                          <a:latin typeface="Open Sans"/>
                          <a:ea typeface="Open Sans"/>
                          <a:cs typeface="Open Sans"/>
                          <a:sym typeface="Open Sans"/>
                        </a:rPr>
                        <a:t>Ongoing Feedback, Freedom to Experiment, Self-Editing Skills, Strengthening Content and Ideas, Student Reflection</a:t>
                      </a:r>
                      <a:endParaRPr sz="80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800">
                          <a:solidFill>
                            <a:srgbClr val="1A0DAB"/>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 Practical Strategy for Teaching Editing Skills - TCEA blog</a:t>
                      </a:r>
                      <a:r>
                        <a:rPr lang="en" sz="800">
                          <a:latin typeface="Open Sans"/>
                          <a:ea typeface="Open Sans"/>
                          <a:cs typeface="Open Sans"/>
                          <a:sym typeface="Open Sans"/>
                        </a:rPr>
                        <a:t> by Emily Hopkins</a:t>
                      </a:r>
                      <a:endParaRPr sz="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800">
                          <a:latin typeface="Open Sans"/>
                          <a:ea typeface="Open Sans"/>
                          <a:cs typeface="Open Sans"/>
                          <a:sym typeface="Open Sans"/>
                        </a:rPr>
                        <a:t>TCEA (a nonprofit association of educators working to advance learning with technology) </a:t>
                      </a:r>
                      <a:endParaRPr sz="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800">
                          <a:latin typeface="Open Sans"/>
                          <a:ea typeface="Open Sans"/>
                          <a:cs typeface="Open Sans"/>
                          <a:sym typeface="Open Sans"/>
                        </a:rPr>
                        <a:t>A GRR (gradual release of responsibility) approach with some excellent tips</a:t>
                      </a:r>
                      <a:endParaRPr sz="80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800">
                          <a:solidFill>
                            <a:srgbClr val="1A0DAB"/>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Teaching Students to Edit Their Own Writing</a:t>
                      </a:r>
                      <a:r>
                        <a:rPr lang="en" sz="800">
                          <a:solidFill>
                            <a:srgbClr val="313131"/>
                          </a:solidFill>
                          <a:latin typeface="Open Sans"/>
                          <a:ea typeface="Open Sans"/>
                          <a:cs typeface="Open Sans"/>
                          <a:sym typeface="Open Sans"/>
                        </a:rPr>
                        <a:t> by Jamie Sears</a:t>
                      </a:r>
                      <a:endParaRPr sz="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800">
                          <a:solidFill>
                            <a:srgbClr val="313131"/>
                          </a:solidFill>
                          <a:latin typeface="Open Sans"/>
                          <a:ea typeface="Open Sans"/>
                          <a:cs typeface="Open Sans"/>
                          <a:sym typeface="Open Sans"/>
                        </a:rPr>
                        <a:t>Diary of a Not So Wimpy Teacher (website with resources &amp; tips)</a:t>
                      </a:r>
                      <a:endParaRPr sz="800">
                        <a:solidFill>
                          <a:srgbClr val="313131"/>
                        </a:solidFill>
                        <a:latin typeface="Open Sans"/>
                        <a:ea typeface="Open Sans"/>
                        <a:cs typeface="Open Sans"/>
                        <a:sym typeface="Open Sans"/>
                      </a:endParaRPr>
                    </a:p>
                    <a:p>
                      <a:pPr marL="0" lvl="0" indent="0" algn="l" rtl="0">
                        <a:spcBef>
                          <a:spcPts val="0"/>
                        </a:spcBef>
                        <a:spcAft>
                          <a:spcPts val="0"/>
                        </a:spcAft>
                        <a:buNone/>
                      </a:pPr>
                      <a:endParaRPr sz="800">
                        <a:solidFill>
                          <a:srgbClr val="313131"/>
                        </a:solidFill>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800">
                          <a:solidFill>
                            <a:srgbClr val="333333"/>
                          </a:solidFill>
                          <a:latin typeface="Open Sans"/>
                          <a:ea typeface="Open Sans"/>
                          <a:cs typeface="Open Sans"/>
                          <a:sym typeface="Open Sans"/>
                        </a:rPr>
                        <a:t>Mistakes Happen</a:t>
                      </a:r>
                      <a:r>
                        <a:rPr lang="en" sz="800">
                          <a:solidFill>
                            <a:srgbClr val="555555"/>
                          </a:solidFill>
                          <a:latin typeface="Open Sans"/>
                          <a:ea typeface="Open Sans"/>
                          <a:cs typeface="Open Sans"/>
                          <a:sym typeface="Open Sans"/>
                        </a:rPr>
                        <a:t>, </a:t>
                      </a:r>
                      <a:r>
                        <a:rPr lang="en" sz="800">
                          <a:solidFill>
                            <a:srgbClr val="333333"/>
                          </a:solidFill>
                          <a:latin typeface="Open Sans"/>
                          <a:ea typeface="Open Sans"/>
                          <a:cs typeface="Open Sans"/>
                          <a:sym typeface="Open Sans"/>
                        </a:rPr>
                        <a:t>Leave Room for Editing</a:t>
                      </a:r>
                      <a:r>
                        <a:rPr lang="en" sz="800">
                          <a:solidFill>
                            <a:srgbClr val="555555"/>
                          </a:solidFill>
                          <a:latin typeface="Open Sans"/>
                          <a:ea typeface="Open Sans"/>
                          <a:cs typeface="Open Sans"/>
                          <a:sym typeface="Open Sans"/>
                        </a:rPr>
                        <a:t>, </a:t>
                      </a:r>
                      <a:r>
                        <a:rPr lang="en" sz="800">
                          <a:solidFill>
                            <a:srgbClr val="333333"/>
                          </a:solidFill>
                          <a:latin typeface="Open Sans"/>
                          <a:ea typeface="Open Sans"/>
                          <a:cs typeface="Open Sans"/>
                          <a:sym typeface="Open Sans"/>
                        </a:rPr>
                        <a:t>Don’t Edit Too Soon</a:t>
                      </a:r>
                      <a:r>
                        <a:rPr lang="en" sz="800">
                          <a:solidFill>
                            <a:srgbClr val="555555"/>
                          </a:solidFill>
                          <a:latin typeface="Open Sans"/>
                          <a:ea typeface="Open Sans"/>
                          <a:cs typeface="Open Sans"/>
                          <a:sym typeface="Open Sans"/>
                        </a:rPr>
                        <a:t>, </a:t>
                      </a:r>
                      <a:r>
                        <a:rPr lang="en" sz="800">
                          <a:solidFill>
                            <a:srgbClr val="333333"/>
                          </a:solidFill>
                          <a:latin typeface="Open Sans"/>
                          <a:ea typeface="Open Sans"/>
                          <a:cs typeface="Open Sans"/>
                          <a:sym typeface="Open Sans"/>
                        </a:rPr>
                        <a:t>Editing Day</a:t>
                      </a:r>
                      <a:r>
                        <a:rPr lang="en" sz="800">
                          <a:solidFill>
                            <a:srgbClr val="555555"/>
                          </a:solidFill>
                          <a:latin typeface="Open Sans"/>
                          <a:ea typeface="Open Sans"/>
                          <a:cs typeface="Open Sans"/>
                          <a:sym typeface="Open Sans"/>
                        </a:rPr>
                        <a:t>, </a:t>
                      </a:r>
                      <a:r>
                        <a:rPr lang="en" sz="800">
                          <a:solidFill>
                            <a:srgbClr val="333333"/>
                          </a:solidFill>
                          <a:latin typeface="Open Sans"/>
                          <a:ea typeface="Open Sans"/>
                          <a:cs typeface="Open Sans"/>
                          <a:sym typeface="Open Sans"/>
                        </a:rPr>
                        <a:t>Give Resources, One Type of Edit at a Time</a:t>
                      </a:r>
                      <a:r>
                        <a:rPr lang="en" sz="800">
                          <a:solidFill>
                            <a:srgbClr val="555555"/>
                          </a:solidFill>
                          <a:latin typeface="Open Sans"/>
                          <a:ea typeface="Open Sans"/>
                          <a:cs typeface="Open Sans"/>
                          <a:sym typeface="Open Sans"/>
                        </a:rPr>
                        <a:t>, </a:t>
                      </a:r>
                      <a:r>
                        <a:rPr lang="en" sz="800">
                          <a:solidFill>
                            <a:srgbClr val="333333"/>
                          </a:solidFill>
                          <a:latin typeface="Open Sans"/>
                          <a:ea typeface="Open Sans"/>
                          <a:cs typeface="Open Sans"/>
                          <a:sym typeface="Open Sans"/>
                        </a:rPr>
                        <a:t>Read Writing Out Loud</a:t>
                      </a:r>
                      <a:r>
                        <a:rPr lang="en" sz="800">
                          <a:solidFill>
                            <a:srgbClr val="555555"/>
                          </a:solidFill>
                          <a:latin typeface="Open Sans"/>
                          <a:ea typeface="Open Sans"/>
                          <a:cs typeface="Open Sans"/>
                          <a:sym typeface="Open Sans"/>
                        </a:rPr>
                        <a:t>, </a:t>
                      </a:r>
                      <a:r>
                        <a:rPr lang="en" sz="800">
                          <a:solidFill>
                            <a:srgbClr val="333333"/>
                          </a:solidFill>
                          <a:latin typeface="Open Sans"/>
                          <a:ea typeface="Open Sans"/>
                          <a:cs typeface="Open Sans"/>
                          <a:sym typeface="Open Sans"/>
                        </a:rPr>
                        <a:t>Don’t Edit for Them, Perfection Isn’t the Goal</a:t>
                      </a:r>
                      <a:endParaRPr sz="80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800">
                          <a:solidFill>
                            <a:srgbClr val="1A0DAB"/>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5 Tips for Teaching Students How To Revise and Edit Writing</a:t>
                      </a:r>
                      <a:r>
                        <a:rPr lang="en" sz="800">
                          <a:solidFill>
                            <a:srgbClr val="313131"/>
                          </a:solidFill>
                          <a:latin typeface="Open Sans"/>
                          <a:ea typeface="Open Sans"/>
                          <a:cs typeface="Open Sans"/>
                          <a:sym typeface="Open Sans"/>
                        </a:rPr>
                        <a:t> by Jen, Two Little Birds Teaching</a:t>
                      </a:r>
                      <a:endParaRPr sz="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800">
                          <a:solidFill>
                            <a:srgbClr val="313131"/>
                          </a:solidFill>
                          <a:latin typeface="Open Sans"/>
                          <a:ea typeface="Open Sans"/>
                          <a:cs typeface="Open Sans"/>
                          <a:sym typeface="Open Sans"/>
                        </a:rPr>
                        <a:t>Two Little Birds Teaching (website with resources &amp; tips)</a:t>
                      </a:r>
                      <a:endParaRPr sz="800">
                        <a:solidFill>
                          <a:srgbClr val="313131"/>
                        </a:solidFill>
                        <a:latin typeface="Open Sans"/>
                        <a:ea typeface="Open Sans"/>
                        <a:cs typeface="Open Sans"/>
                        <a:sym typeface="Open Sans"/>
                      </a:endParaRPr>
                    </a:p>
                    <a:p>
                      <a:pPr marL="0" lvl="0" indent="0" algn="l" rtl="0">
                        <a:spcBef>
                          <a:spcPts val="0"/>
                        </a:spcBef>
                        <a:spcAft>
                          <a:spcPts val="0"/>
                        </a:spcAft>
                        <a:buNone/>
                      </a:pPr>
                      <a:endParaRPr sz="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800">
                          <a:solidFill>
                            <a:srgbClr val="313131"/>
                          </a:solidFill>
                          <a:latin typeface="Open Sans"/>
                          <a:ea typeface="Open Sans"/>
                          <a:cs typeface="Open Sans"/>
                          <a:sym typeface="Open Sans"/>
                        </a:rPr>
                        <a:t>Revising vs. Editing, 5 Tips for Revising and Editing</a:t>
                      </a:r>
                      <a:endParaRPr sz="80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800">
                          <a:solidFill>
                            <a:srgbClr val="1A0DAB"/>
                          </a:solidFill>
                          <a:uFill>
                            <a:noFill/>
                          </a:u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How to Teach Editing and Revising - Lucky Little Learners</a:t>
                      </a:r>
                      <a:r>
                        <a:rPr lang="en" sz="800">
                          <a:solidFill>
                            <a:srgbClr val="313131"/>
                          </a:solidFill>
                          <a:latin typeface="Open Sans"/>
                          <a:ea typeface="Open Sans"/>
                          <a:cs typeface="Open Sans"/>
                          <a:sym typeface="Open Sans"/>
                        </a:rPr>
                        <a:t> by </a:t>
                      </a:r>
                      <a:r>
                        <a:rPr lang="en" sz="800">
                          <a:solidFill>
                            <a:srgbClr val="333033"/>
                          </a:solidFill>
                          <a:latin typeface="Open Sans"/>
                          <a:ea typeface="Open Sans"/>
                          <a:cs typeface="Open Sans"/>
                          <a:sym typeface="Open Sans"/>
                        </a:rPr>
                        <a:t>Mary Kate Bolinder</a:t>
                      </a:r>
                      <a:endParaRPr sz="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13131"/>
                          </a:solidFill>
                          <a:latin typeface="Open Sans"/>
                          <a:ea typeface="Open Sans"/>
                          <a:cs typeface="Open Sans"/>
                          <a:sym typeface="Open Sans"/>
                        </a:rPr>
                        <a:t>Lucky Little Learners (website with resources &amp; tips)</a:t>
                      </a:r>
                      <a:endParaRPr sz="800">
                        <a:solidFill>
                          <a:srgbClr val="313131"/>
                        </a:solidFill>
                        <a:latin typeface="Open Sans"/>
                        <a:ea typeface="Open Sans"/>
                        <a:cs typeface="Open Sans"/>
                        <a:sym typeface="Open Sans"/>
                      </a:endParaRPr>
                    </a:p>
                    <a:p>
                      <a:pPr marL="0" lvl="0" indent="0" algn="l" rtl="0">
                        <a:spcBef>
                          <a:spcPts val="0"/>
                        </a:spcBef>
                        <a:spcAft>
                          <a:spcPts val="0"/>
                        </a:spcAft>
                        <a:buNone/>
                      </a:pPr>
                      <a:endParaRPr sz="800">
                        <a:solidFill>
                          <a:srgbClr val="313131"/>
                        </a:solidFill>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33033"/>
                          </a:solidFill>
                          <a:latin typeface="Open Sans"/>
                          <a:ea typeface="Open Sans"/>
                          <a:cs typeface="Open Sans"/>
                          <a:sym typeface="Open Sans"/>
                        </a:rPr>
                        <a:t>Revising vs. Editing, resources, Acronyms: FARMS, CROPS, </a:t>
                      </a:r>
                      <a:endParaRPr sz="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sz="800">
                          <a:solidFill>
                            <a:srgbClr val="1A0DAB"/>
                          </a:solidFill>
                          <a:uFill>
                            <a:noFill/>
                          </a:uFill>
                          <a:hlinkClick r:id="rId8">
                            <a:extLst>
                              <a:ext uri="{A12FA001-AC4F-418D-AE19-62706E023703}">
                                <ahyp:hlinkClr xmlns:ahyp="http://schemas.microsoft.com/office/drawing/2018/hyperlinkcolor" val="tx"/>
                              </a:ext>
                            </a:extLst>
                          </a:hlinkClick>
                        </a:rPr>
                        <a:t>30 Resources and Tips to Help Your Students Love Editing</a:t>
                      </a:r>
                      <a:r>
                        <a:rPr lang="en" sz="800">
                          <a:solidFill>
                            <a:srgbClr val="313131"/>
                          </a:solidFill>
                        </a:rPr>
                        <a:t> by Teach Starter</a:t>
                      </a:r>
                      <a:endParaRPr sz="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13131"/>
                          </a:solidFill>
                        </a:rPr>
                        <a:t>Teach Starter </a:t>
                      </a:r>
                      <a:r>
                        <a:rPr lang="en" sz="800">
                          <a:solidFill>
                            <a:srgbClr val="313131"/>
                          </a:solidFill>
                          <a:latin typeface="Open Sans"/>
                          <a:ea typeface="Open Sans"/>
                          <a:cs typeface="Open Sans"/>
                          <a:sym typeface="Open Sans"/>
                        </a:rPr>
                        <a:t>(website with resources &amp; tips)</a:t>
                      </a:r>
                      <a:endParaRPr sz="800">
                        <a:solidFill>
                          <a:srgbClr val="313131"/>
                        </a:solidFill>
                        <a:latin typeface="Open Sans"/>
                        <a:ea typeface="Open Sans"/>
                        <a:cs typeface="Open Sans"/>
                        <a:sym typeface="Open Sans"/>
                      </a:endParaRPr>
                    </a:p>
                    <a:p>
                      <a:pPr marL="0" lvl="0" indent="0" algn="l" rtl="0">
                        <a:spcBef>
                          <a:spcPts val="0"/>
                        </a:spcBef>
                        <a:spcAft>
                          <a:spcPts val="0"/>
                        </a:spcAft>
                        <a:buNone/>
                      </a:pPr>
                      <a:endParaRPr sz="800">
                        <a:solidFill>
                          <a:srgbClr val="31313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172714"/>
                          </a:solidFill>
                        </a:rPr>
                        <a:t>Look for the Great, Edit a Copy, Read it Aloud, Edit the Next Day, Peer Editing Helps Students Learn to Love Mistakes, Use Supporting Resources, Make it Fun!</a:t>
                      </a:r>
                      <a:endParaRPr sz="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74" name="Google Shape;374;p40"/>
          <p:cNvSpPr/>
          <p:nvPr/>
        </p:nvSpPr>
        <p:spPr>
          <a:xfrm>
            <a:off x="3363300" y="242550"/>
            <a:ext cx="2415300" cy="541800"/>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txBox="1"/>
          <p:nvPr/>
        </p:nvSpPr>
        <p:spPr>
          <a:xfrm>
            <a:off x="3365500" y="238650"/>
            <a:ext cx="2413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accent1"/>
                </a:solidFill>
                <a:latin typeface="Open Sans"/>
                <a:ea typeface="Open Sans"/>
                <a:cs typeface="Open Sans"/>
                <a:sym typeface="Open Sans"/>
              </a:rPr>
              <a:t>Resources</a:t>
            </a:r>
            <a:endParaRPr sz="2400" b="1">
              <a:solidFill>
                <a:schemeClr val="accent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1"/>
          <p:cNvSpPr/>
          <p:nvPr/>
        </p:nvSpPr>
        <p:spPr>
          <a:xfrm>
            <a:off x="-85725" y="-119100"/>
            <a:ext cx="9534600" cy="5381700"/>
          </a:xfrm>
          <a:prstGeom prst="rect">
            <a:avLst/>
          </a:prstGeom>
          <a:solidFill>
            <a:schemeClr val="dk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a:off x="952500" y="970675"/>
            <a:ext cx="7239000" cy="3902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3363300" y="242550"/>
            <a:ext cx="2415300" cy="541800"/>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txBox="1"/>
          <p:nvPr/>
        </p:nvSpPr>
        <p:spPr>
          <a:xfrm>
            <a:off x="3365500" y="238650"/>
            <a:ext cx="2413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accent1"/>
                </a:solidFill>
                <a:latin typeface="Open Sans"/>
                <a:ea typeface="Open Sans"/>
                <a:cs typeface="Open Sans"/>
                <a:sym typeface="Open Sans"/>
              </a:rPr>
              <a:t>Resources</a:t>
            </a:r>
            <a:endParaRPr sz="2400" b="1">
              <a:solidFill>
                <a:schemeClr val="accent1"/>
              </a:solidFill>
              <a:latin typeface="Open Sans"/>
              <a:ea typeface="Open Sans"/>
              <a:cs typeface="Open Sans"/>
              <a:sym typeface="Open Sans"/>
            </a:endParaRPr>
          </a:p>
        </p:txBody>
      </p:sp>
      <p:sp>
        <p:nvSpPr>
          <p:cNvPr id="384" name="Google Shape;384;p41"/>
          <p:cNvSpPr/>
          <p:nvPr/>
        </p:nvSpPr>
        <p:spPr>
          <a:xfrm>
            <a:off x="952500" y="970675"/>
            <a:ext cx="7239000" cy="3902100"/>
          </a:xfrm>
          <a:prstGeom prst="rect">
            <a:avLst/>
          </a:prstGeom>
          <a:solidFill>
            <a:srgbClr val="249C90"/>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5" name="Google Shape;385;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53700" y="1074575"/>
            <a:ext cx="2863600" cy="3694299"/>
          </a:xfrm>
          <a:prstGeom prst="rect">
            <a:avLst/>
          </a:prstGeom>
          <a:noFill/>
          <a:ln>
            <a:noFill/>
          </a:ln>
        </p:spPr>
      </p:pic>
      <p:sp>
        <p:nvSpPr>
          <p:cNvPr id="386" name="Google Shape;386;p41"/>
          <p:cNvSpPr txBox="1"/>
          <p:nvPr/>
        </p:nvSpPr>
        <p:spPr>
          <a:xfrm>
            <a:off x="4179875" y="1074575"/>
            <a:ext cx="3824100" cy="409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450">
                <a:solidFill>
                  <a:schemeClr val="lt1"/>
                </a:solidFill>
                <a:latin typeface="Open Sans"/>
                <a:ea typeface="Open Sans"/>
                <a:cs typeface="Open Sans"/>
                <a:sym typeface="Open Sans"/>
              </a:rPr>
              <a:t>Shared by Cheryl Miller, </a:t>
            </a:r>
            <a:r>
              <a:rPr lang="en" sz="1450" i="1">
                <a:solidFill>
                  <a:schemeClr val="lt1"/>
                </a:solidFill>
                <a:latin typeface="Open Sans"/>
                <a:ea typeface="Open Sans"/>
                <a:cs typeface="Open Sans"/>
                <a:sym typeface="Open Sans"/>
              </a:rPr>
              <a:t>Holy Spirit Catholic School Division</a:t>
            </a:r>
            <a:r>
              <a:rPr lang="en" sz="1450">
                <a:solidFill>
                  <a:schemeClr val="lt1"/>
                </a:solidFill>
                <a:latin typeface="Open Sans"/>
                <a:ea typeface="Open Sans"/>
                <a:cs typeface="Open Sans"/>
                <a:sym typeface="Open Sans"/>
              </a:rPr>
              <a:t>:</a:t>
            </a:r>
            <a:endParaRPr sz="1450">
              <a:solidFill>
                <a:schemeClr val="lt1"/>
              </a:solidFill>
              <a:latin typeface="Open Sans"/>
              <a:ea typeface="Open Sans"/>
              <a:cs typeface="Open Sans"/>
              <a:sym typeface="Open Sans"/>
            </a:endParaRPr>
          </a:p>
          <a:p>
            <a:pPr marL="0" lvl="0" indent="0" algn="l" rtl="0">
              <a:spcBef>
                <a:spcPts val="0"/>
              </a:spcBef>
              <a:spcAft>
                <a:spcPts val="0"/>
              </a:spcAft>
              <a:buNone/>
            </a:pPr>
            <a:endParaRPr sz="1450">
              <a:solidFill>
                <a:schemeClr val="lt1"/>
              </a:solidFill>
              <a:latin typeface="Open Sans"/>
              <a:ea typeface="Open Sans"/>
              <a:cs typeface="Open Sans"/>
              <a:sym typeface="Open Sans"/>
            </a:endParaRPr>
          </a:p>
          <a:p>
            <a:pPr marL="0" lvl="0" indent="0" algn="l" rtl="0">
              <a:spcBef>
                <a:spcPts val="0"/>
              </a:spcBef>
              <a:spcAft>
                <a:spcPts val="0"/>
              </a:spcAft>
              <a:buNone/>
            </a:pPr>
            <a:r>
              <a:rPr lang="en" sz="1450">
                <a:solidFill>
                  <a:schemeClr val="lt1"/>
                </a:solidFill>
                <a:latin typeface="Open Sans"/>
                <a:ea typeface="Open Sans"/>
                <a:cs typeface="Open Sans"/>
                <a:sym typeface="Open Sans"/>
              </a:rPr>
              <a:t>“I like that the big bad wolf comes back multiple times to notice more mistakes . . . I also like how each time he revisits the letter, he focuses on something new such as finger spaces, capitals, etc . . . . There are so many other things teachers could also point out such as dialogue, onomatopoeia, and many funny/descriptive examples of figurative language.”</a:t>
            </a:r>
            <a:endParaRPr sz="1450">
              <a:solidFill>
                <a:schemeClr val="lt1"/>
              </a:solidFill>
              <a:latin typeface="Open Sans"/>
              <a:ea typeface="Open Sans"/>
              <a:cs typeface="Open Sans"/>
              <a:sym typeface="Open Sans"/>
            </a:endParaRPr>
          </a:p>
          <a:p>
            <a:pPr marL="0" lvl="0" indent="0" algn="l" rtl="0">
              <a:spcBef>
                <a:spcPts val="0"/>
              </a:spcBef>
              <a:spcAft>
                <a:spcPts val="0"/>
              </a:spcAft>
              <a:buNone/>
            </a:pPr>
            <a:endParaRPr sz="1450">
              <a:solidFill>
                <a:schemeClr val="lt1"/>
              </a:solidFill>
            </a:endParaRPr>
          </a:p>
          <a:p>
            <a:pPr marL="0" lvl="0" indent="0" algn="l" rtl="0">
              <a:spcBef>
                <a:spcPts val="0"/>
              </a:spcBef>
              <a:spcAft>
                <a:spcPts val="0"/>
              </a:spcAft>
              <a:buNone/>
            </a:pPr>
            <a:r>
              <a:rPr lang="en" sz="1450" b="1" u="sng">
                <a:solidFill>
                  <a:schemeClr val="lt1"/>
                </a:solidFill>
                <a:hlinkClick r:id="rId4">
                  <a:extLst>
                    <a:ext uri="{A12FA001-AC4F-418D-AE19-62706E023703}">
                      <ahyp:hlinkClr xmlns:ahyp="http://schemas.microsoft.com/office/drawing/2018/hyperlinkcolor" val="tx"/>
                    </a:ext>
                  </a:extLst>
                </a:hlinkClick>
              </a:rPr>
              <a:t>https://www.amazon.com/Little-Red-Big-Bad-Editor/dp/153446929X</a:t>
            </a:r>
            <a:r>
              <a:rPr lang="en" sz="1450" b="1">
                <a:solidFill>
                  <a:schemeClr val="lt1"/>
                </a:solidFill>
              </a:rPr>
              <a:t> </a:t>
            </a:r>
            <a:endParaRPr sz="1450" b="1">
              <a:solidFill>
                <a:schemeClr val="lt1"/>
              </a:solidFill>
            </a:endParaRPr>
          </a:p>
          <a:p>
            <a:pPr marL="0" lvl="0" indent="0" algn="just" rtl="0">
              <a:spcBef>
                <a:spcPts val="0"/>
              </a:spcBef>
              <a:spcAft>
                <a:spcPts val="0"/>
              </a:spcAft>
              <a:buNone/>
            </a:pPr>
            <a:endParaRPr sz="1100">
              <a:solidFill>
                <a:schemeClr val="lt1"/>
              </a:solidFill>
            </a:endParaRPr>
          </a:p>
          <a:p>
            <a:pPr marL="0" lvl="0" indent="0" algn="just" rtl="0">
              <a:spcBef>
                <a:spcPts val="0"/>
              </a:spcBef>
              <a:spcAft>
                <a:spcPts val="0"/>
              </a:spcAft>
              <a:buNone/>
            </a:pPr>
            <a:endParaRPr sz="11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5"/>
          <p:cNvPicPr preferRelativeResize="0"/>
          <p:nvPr/>
        </p:nvPicPr>
        <p:blipFill>
          <a:blip r:embed="rId3" cstate="screen">
            <a:alphaModFix amt="23000"/>
            <a:extLst>
              <a:ext uri="{28A0092B-C50C-407E-A947-70E740481C1C}">
                <a14:useLocalDpi xmlns:a14="http://schemas.microsoft.com/office/drawing/2010/main"/>
              </a:ext>
            </a:extLst>
          </a:blip>
          <a:stretch>
            <a:fillRect/>
          </a:stretch>
        </p:blipFill>
        <p:spPr>
          <a:xfrm>
            <a:off x="4876800" y="796975"/>
            <a:ext cx="4473299" cy="4022454"/>
          </a:xfrm>
          <a:prstGeom prst="rect">
            <a:avLst/>
          </a:prstGeom>
          <a:noFill/>
          <a:ln>
            <a:noFill/>
          </a:ln>
        </p:spPr>
      </p:pic>
      <p:sp>
        <p:nvSpPr>
          <p:cNvPr id="92" name="Google Shape;92;p15"/>
          <p:cNvSpPr/>
          <p:nvPr/>
        </p:nvSpPr>
        <p:spPr>
          <a:xfrm>
            <a:off x="263125" y="-54825"/>
            <a:ext cx="4056600" cy="39909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153500" y="427600"/>
            <a:ext cx="4473300" cy="866100"/>
          </a:xfrm>
          <a:prstGeom prst="rect">
            <a:avLst/>
          </a:prstGeom>
          <a:solidFill>
            <a:srgbClr val="D5C695"/>
          </a:solidFill>
          <a:ln w="9525" cap="flat" cmpd="sng">
            <a:solidFill>
              <a:srgbClr val="D5C6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txBox="1">
            <a:spLocks noGrp="1"/>
          </p:cNvSpPr>
          <p:nvPr>
            <p:ph type="body" idx="1"/>
          </p:nvPr>
        </p:nvSpPr>
        <p:spPr>
          <a:xfrm>
            <a:off x="509050" y="1455400"/>
            <a:ext cx="3997200" cy="2579400"/>
          </a:xfrm>
          <a:prstGeom prst="rect">
            <a:avLst/>
          </a:prstGeom>
        </p:spPr>
        <p:txBody>
          <a:bodyPr spcFirstLastPara="1" wrap="square" lIns="91425" tIns="91425" rIns="91425" bIns="91425" anchor="t" anchorCtr="0">
            <a:normAutofit/>
          </a:bodyPr>
          <a:lstStyle/>
          <a:p>
            <a:pPr marL="457200" lvl="0" indent="-375679" algn="l" rtl="0">
              <a:spcBef>
                <a:spcPts val="0"/>
              </a:spcBef>
              <a:spcAft>
                <a:spcPts val="0"/>
              </a:spcAft>
              <a:buClr>
                <a:schemeClr val="lt1"/>
              </a:buClr>
              <a:buSzPts val="2316"/>
              <a:buAutoNum type="arabicPeriod"/>
            </a:pPr>
            <a:r>
              <a:rPr lang="en" sz="2316">
                <a:solidFill>
                  <a:schemeClr val="lt1"/>
                </a:solidFill>
              </a:rPr>
              <a:t>Editing is Hard</a:t>
            </a:r>
            <a:endParaRPr sz="2316">
              <a:solidFill>
                <a:schemeClr val="lt1"/>
              </a:solidFill>
            </a:endParaRPr>
          </a:p>
          <a:p>
            <a:pPr marL="457200" lvl="0" indent="0" algn="l" rtl="0">
              <a:spcBef>
                <a:spcPts val="1200"/>
              </a:spcBef>
              <a:spcAft>
                <a:spcPts val="0"/>
              </a:spcAft>
              <a:buNone/>
            </a:pPr>
            <a:endParaRPr sz="100">
              <a:solidFill>
                <a:schemeClr val="lt1"/>
              </a:solidFill>
            </a:endParaRPr>
          </a:p>
          <a:p>
            <a:pPr marL="457200" lvl="0" indent="-374650" algn="l" rtl="0">
              <a:spcBef>
                <a:spcPts val="1200"/>
              </a:spcBef>
              <a:spcAft>
                <a:spcPts val="0"/>
              </a:spcAft>
              <a:buClr>
                <a:schemeClr val="lt1"/>
              </a:buClr>
              <a:buSzPts val="2300"/>
              <a:buAutoNum type="arabicPeriod"/>
            </a:pPr>
            <a:r>
              <a:rPr lang="en" sz="2300">
                <a:solidFill>
                  <a:schemeClr val="lt1"/>
                </a:solidFill>
              </a:rPr>
              <a:t>Realistic Expectations </a:t>
            </a:r>
            <a:endParaRPr sz="2300">
              <a:solidFill>
                <a:schemeClr val="lt1"/>
              </a:solidFill>
            </a:endParaRPr>
          </a:p>
          <a:p>
            <a:pPr marL="457200" lvl="0" indent="0" algn="l" rtl="0">
              <a:spcBef>
                <a:spcPts val="0"/>
              </a:spcBef>
              <a:spcAft>
                <a:spcPts val="0"/>
              </a:spcAft>
              <a:buNone/>
            </a:pPr>
            <a:r>
              <a:rPr lang="en" sz="1608">
                <a:solidFill>
                  <a:schemeClr val="lt1"/>
                </a:solidFill>
              </a:rPr>
              <a:t>(for students </a:t>
            </a:r>
            <a:r>
              <a:rPr lang="en" sz="1608" i="1">
                <a:solidFill>
                  <a:schemeClr val="lt1"/>
                </a:solidFill>
              </a:rPr>
              <a:t>and</a:t>
            </a:r>
            <a:r>
              <a:rPr lang="en" sz="1608">
                <a:solidFill>
                  <a:schemeClr val="lt1"/>
                </a:solidFill>
              </a:rPr>
              <a:t> their teachers)</a:t>
            </a:r>
            <a:endParaRPr sz="1608">
              <a:solidFill>
                <a:schemeClr val="lt1"/>
              </a:solidFill>
            </a:endParaRPr>
          </a:p>
          <a:p>
            <a:pPr marL="457200" lvl="0" indent="0" algn="l" rtl="0">
              <a:spcBef>
                <a:spcPts val="0"/>
              </a:spcBef>
              <a:spcAft>
                <a:spcPts val="0"/>
              </a:spcAft>
              <a:buNone/>
            </a:pPr>
            <a:endParaRPr sz="1175">
              <a:solidFill>
                <a:schemeClr val="lt1"/>
              </a:solidFill>
            </a:endParaRPr>
          </a:p>
          <a:p>
            <a:pPr marL="457200" lvl="0" indent="0" algn="l" rtl="0">
              <a:spcBef>
                <a:spcPts val="0"/>
              </a:spcBef>
              <a:spcAft>
                <a:spcPts val="0"/>
              </a:spcAft>
              <a:buNone/>
            </a:pPr>
            <a:endParaRPr sz="1151">
              <a:solidFill>
                <a:schemeClr val="lt1"/>
              </a:solidFill>
            </a:endParaRPr>
          </a:p>
          <a:p>
            <a:pPr marL="457200" lvl="0" indent="-375679" algn="l" rtl="0">
              <a:spcBef>
                <a:spcPts val="0"/>
              </a:spcBef>
              <a:spcAft>
                <a:spcPts val="0"/>
              </a:spcAft>
              <a:buClr>
                <a:schemeClr val="lt1"/>
              </a:buClr>
              <a:buSzPts val="2316"/>
              <a:buAutoNum type="arabicPeriod"/>
            </a:pPr>
            <a:r>
              <a:rPr lang="en" sz="2316">
                <a:solidFill>
                  <a:schemeClr val="lt1"/>
                </a:solidFill>
              </a:rPr>
              <a:t>Best Practices*</a:t>
            </a:r>
            <a:endParaRPr sz="2316">
              <a:solidFill>
                <a:schemeClr val="lt1"/>
              </a:solidFill>
            </a:endParaRPr>
          </a:p>
          <a:p>
            <a:pPr marL="0" lvl="0" indent="0" algn="l" rtl="0">
              <a:spcBef>
                <a:spcPts val="1200"/>
              </a:spcBef>
              <a:spcAft>
                <a:spcPts val="1200"/>
              </a:spcAft>
              <a:buNone/>
            </a:pPr>
            <a:endParaRPr/>
          </a:p>
        </p:txBody>
      </p:sp>
      <p:sp>
        <p:nvSpPr>
          <p:cNvPr id="95" name="Google Shape;95;p15"/>
          <p:cNvSpPr txBox="1"/>
          <p:nvPr/>
        </p:nvSpPr>
        <p:spPr>
          <a:xfrm>
            <a:off x="198175" y="3936075"/>
            <a:ext cx="4186500" cy="11718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1200"/>
              </a:spcAft>
              <a:buNone/>
            </a:pPr>
            <a:r>
              <a:rPr lang="en" sz="950">
                <a:latin typeface="Times New Roman"/>
                <a:ea typeface="Times New Roman"/>
                <a:cs typeface="Times New Roman"/>
                <a:sym typeface="Times New Roman"/>
              </a:rPr>
              <a:t>* The presenter notes that terms such as “best” are relative, and that educators are humans rather than robots so that what works well for one may, given variability in individual teaching styles and strengths, prove ineffective for another, and let’s be honest, when you hear someone advocating a particular “best practice” that they employ so very deftly, do you not, just a little bit, wonder whether they don’t possibly think they’re just a little bit “best-er” than you?</a:t>
            </a:r>
            <a:endParaRPr sz="950">
              <a:latin typeface="Open Sans"/>
              <a:ea typeface="Open Sans"/>
              <a:cs typeface="Open Sans"/>
              <a:sym typeface="Open Sans"/>
            </a:endParaRPr>
          </a:p>
        </p:txBody>
      </p:sp>
      <p:sp>
        <p:nvSpPr>
          <p:cNvPr id="96" name="Google Shape;96;p15"/>
          <p:cNvSpPr txBox="1">
            <a:spLocks noGrp="1"/>
          </p:cNvSpPr>
          <p:nvPr>
            <p:ph type="title"/>
          </p:nvPr>
        </p:nvSpPr>
        <p:spPr>
          <a:xfrm>
            <a:off x="311700" y="5380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500"/>
              <a:t>OUTLINE</a:t>
            </a:r>
            <a:endParaRPr sz="3500"/>
          </a:p>
        </p:txBody>
      </p:sp>
      <p:sp>
        <p:nvSpPr>
          <p:cNvPr id="97" name="Google Shape;97;p15"/>
          <p:cNvSpPr/>
          <p:nvPr/>
        </p:nvSpPr>
        <p:spPr>
          <a:xfrm>
            <a:off x="4876800" y="4681675"/>
            <a:ext cx="4473300" cy="666600"/>
          </a:xfrm>
          <a:prstGeom prst="rect">
            <a:avLst/>
          </a:pr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txBox="1"/>
          <p:nvPr/>
        </p:nvSpPr>
        <p:spPr>
          <a:xfrm>
            <a:off x="4876800" y="4539125"/>
            <a:ext cx="43329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a:solidFill>
                  <a:schemeClr val="lt1"/>
                </a:solidFill>
                <a:latin typeface="Changa One"/>
                <a:ea typeface="Changa One"/>
                <a:cs typeface="Changa One"/>
                <a:sym typeface="Changa One"/>
              </a:rPr>
              <a:t>Editing is hard</a:t>
            </a:r>
            <a:endParaRPr sz="3600">
              <a:solidFill>
                <a:schemeClr val="lt1"/>
              </a:solidFill>
              <a:latin typeface="Changa One"/>
              <a:ea typeface="Changa One"/>
              <a:cs typeface="Changa One"/>
              <a:sym typeface="Changa On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2"/>
          <p:cNvSpPr/>
          <p:nvPr/>
        </p:nvSpPr>
        <p:spPr>
          <a:xfrm>
            <a:off x="-195300" y="-119100"/>
            <a:ext cx="9534600" cy="5381700"/>
          </a:xfrm>
          <a:prstGeom prst="rect">
            <a:avLst/>
          </a:prstGeom>
          <a:solidFill>
            <a:srgbClr val="249C90"/>
          </a:solidFill>
          <a:ln w="38100" cap="flat" cmpd="sng">
            <a:solidFill>
              <a:srgbClr val="249C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txBox="1"/>
          <p:nvPr/>
        </p:nvSpPr>
        <p:spPr>
          <a:xfrm>
            <a:off x="4179875" y="1074575"/>
            <a:ext cx="3824100" cy="7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450" b="1">
              <a:solidFill>
                <a:schemeClr val="lt1"/>
              </a:solidFill>
            </a:endParaRPr>
          </a:p>
          <a:p>
            <a:pPr marL="0" lvl="0" indent="0" algn="just" rtl="0">
              <a:spcBef>
                <a:spcPts val="0"/>
              </a:spcBef>
              <a:spcAft>
                <a:spcPts val="0"/>
              </a:spcAft>
              <a:buNone/>
            </a:pPr>
            <a:endParaRPr sz="1100">
              <a:solidFill>
                <a:schemeClr val="lt1"/>
              </a:solidFill>
            </a:endParaRPr>
          </a:p>
          <a:p>
            <a:pPr marL="0" lvl="0" indent="0" algn="just" rtl="0">
              <a:spcBef>
                <a:spcPts val="0"/>
              </a:spcBef>
              <a:spcAft>
                <a:spcPts val="0"/>
              </a:spcAft>
              <a:buNone/>
            </a:pPr>
            <a:endParaRPr sz="1100">
              <a:solidFill>
                <a:schemeClr val="lt1"/>
              </a:solidFill>
            </a:endParaRPr>
          </a:p>
        </p:txBody>
      </p:sp>
      <p:pic>
        <p:nvPicPr>
          <p:cNvPr id="393" name="Google Shape;393;p42"/>
          <p:cNvPicPr preferRelativeResize="0"/>
          <p:nvPr/>
        </p:nvPicPr>
        <p:blipFill>
          <a:blip r:embed="rId3">
            <a:alphaModFix/>
          </a:blip>
          <a:stretch>
            <a:fillRect/>
          </a:stretch>
        </p:blipFill>
        <p:spPr>
          <a:xfrm>
            <a:off x="-320350" y="-119100"/>
            <a:ext cx="3771900" cy="3238500"/>
          </a:xfrm>
          <a:prstGeom prst="rect">
            <a:avLst/>
          </a:prstGeom>
          <a:noFill/>
          <a:ln>
            <a:noFill/>
          </a:ln>
        </p:spPr>
      </p:pic>
      <p:sp>
        <p:nvSpPr>
          <p:cNvPr id="394" name="Google Shape;394;p42"/>
          <p:cNvSpPr/>
          <p:nvPr/>
        </p:nvSpPr>
        <p:spPr>
          <a:xfrm>
            <a:off x="1129550" y="3346875"/>
            <a:ext cx="3771900" cy="1633800"/>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300" b="1" i="1">
                <a:solidFill>
                  <a:schemeClr val="accent1"/>
                </a:solidFill>
                <a:latin typeface="Open Sans"/>
                <a:ea typeface="Open Sans"/>
                <a:cs typeface="Open Sans"/>
                <a:sym typeface="Open Sans"/>
              </a:rPr>
              <a:t>Thoughts?</a:t>
            </a:r>
            <a:endParaRPr sz="3300" b="1" i="1">
              <a:solidFill>
                <a:schemeClr val="accent1"/>
              </a:solidFill>
              <a:latin typeface="Open Sans"/>
              <a:ea typeface="Open Sans"/>
              <a:cs typeface="Open Sans"/>
              <a:sym typeface="Open Sans"/>
            </a:endParaRPr>
          </a:p>
          <a:p>
            <a:pPr marL="0" lvl="0" indent="0" algn="ctr" rtl="0">
              <a:spcBef>
                <a:spcPts val="0"/>
              </a:spcBef>
              <a:spcAft>
                <a:spcPts val="0"/>
              </a:spcAft>
              <a:buNone/>
            </a:pPr>
            <a:r>
              <a:rPr lang="en" sz="3300" b="1" i="1">
                <a:solidFill>
                  <a:schemeClr val="accent1"/>
                </a:solidFill>
                <a:latin typeface="Open Sans"/>
                <a:ea typeface="Open Sans"/>
                <a:cs typeface="Open Sans"/>
                <a:sym typeface="Open Sans"/>
              </a:rPr>
              <a:t>Questions?</a:t>
            </a:r>
            <a:endParaRPr sz="3300" b="1" i="1">
              <a:solidFill>
                <a:schemeClr val="accent1"/>
              </a:solidFill>
              <a:latin typeface="Open Sans"/>
              <a:ea typeface="Open Sans"/>
              <a:cs typeface="Open Sans"/>
              <a:sym typeface="Open Sans"/>
            </a:endParaRPr>
          </a:p>
          <a:p>
            <a:pPr marL="0" lvl="0" indent="0" algn="ctr" rtl="0">
              <a:spcBef>
                <a:spcPts val="0"/>
              </a:spcBef>
              <a:spcAft>
                <a:spcPts val="0"/>
              </a:spcAft>
              <a:buNone/>
            </a:pPr>
            <a:r>
              <a:rPr lang="en" sz="3300" b="1" i="1">
                <a:solidFill>
                  <a:schemeClr val="accent1"/>
                </a:solidFill>
                <a:latin typeface="Open Sans"/>
                <a:ea typeface="Open Sans"/>
                <a:cs typeface="Open Sans"/>
                <a:sym typeface="Open Sans"/>
              </a:rPr>
              <a:t>Ideas to share?</a:t>
            </a:r>
            <a:endParaRPr sz="3300" b="1" i="1">
              <a:solidFill>
                <a:schemeClr val="accent1"/>
              </a:solidFill>
              <a:latin typeface="Open Sans"/>
              <a:ea typeface="Open Sans"/>
              <a:cs typeface="Open Sans"/>
              <a:sym typeface="Open Sans"/>
            </a:endParaRPr>
          </a:p>
        </p:txBody>
      </p:sp>
      <p:sp>
        <p:nvSpPr>
          <p:cNvPr id="395" name="Google Shape;395;p42"/>
          <p:cNvSpPr/>
          <p:nvPr/>
        </p:nvSpPr>
        <p:spPr>
          <a:xfrm>
            <a:off x="3580625" y="107575"/>
            <a:ext cx="5152800" cy="1828800"/>
          </a:xfrm>
          <a:prstGeom prst="leftArrow">
            <a:avLst>
              <a:gd name="adj1" fmla="val 50000"/>
              <a:gd name="adj2" fmla="val 50000"/>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300" b="1" i="1">
                <a:solidFill>
                  <a:schemeClr val="accent1"/>
                </a:solidFill>
                <a:latin typeface="Open Sans"/>
                <a:ea typeface="Open Sans"/>
                <a:cs typeface="Open Sans"/>
                <a:sym typeface="Open Sans"/>
              </a:rPr>
              <a:t>Did we miss anything?</a:t>
            </a:r>
            <a:endParaRPr sz="3300" b="1" i="1">
              <a:solidFill>
                <a:schemeClr val="accent1"/>
              </a:solidFill>
              <a:latin typeface="Open Sans"/>
              <a:ea typeface="Open Sans"/>
              <a:cs typeface="Open Sans"/>
              <a:sym typeface="Open Sans"/>
            </a:endParaRPr>
          </a:p>
        </p:txBody>
      </p:sp>
      <p:pic>
        <p:nvPicPr>
          <p:cNvPr id="396" name="Google Shape;396;p4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289875" y="3044100"/>
            <a:ext cx="2159000" cy="3238500"/>
          </a:xfrm>
          <a:prstGeom prst="rect">
            <a:avLst/>
          </a:prstGeom>
          <a:noFill/>
          <a:ln>
            <a:noFill/>
          </a:ln>
        </p:spPr>
      </p:pic>
      <p:pic>
        <p:nvPicPr>
          <p:cNvPr id="397" name="Google Shape;397;p4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099600" y="1579020"/>
            <a:ext cx="2398925" cy="2305829"/>
          </a:xfrm>
          <a:prstGeom prst="rect">
            <a:avLst/>
          </a:prstGeom>
          <a:noFill/>
          <a:ln>
            <a:noFill/>
          </a:ln>
        </p:spPr>
      </p:pic>
      <p:sp>
        <p:nvSpPr>
          <p:cNvPr id="398" name="Google Shape;398;p42"/>
          <p:cNvSpPr txBox="1"/>
          <p:nvPr/>
        </p:nvSpPr>
        <p:spPr>
          <a:xfrm>
            <a:off x="6153375" y="2009025"/>
            <a:ext cx="2893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latin typeface="Caveat Brush"/>
                <a:ea typeface="Caveat Brush"/>
                <a:cs typeface="Caveat Brush"/>
                <a:sym typeface="Caveat Brush"/>
              </a:rPr>
              <a:t>Speak now!</a:t>
            </a:r>
            <a:endParaRPr sz="4000">
              <a:latin typeface="Caveat Brush"/>
              <a:ea typeface="Caveat Brush"/>
              <a:cs typeface="Caveat Brush"/>
              <a:sym typeface="Caveat Brush"/>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3"/>
          <p:cNvSpPr/>
          <p:nvPr/>
        </p:nvSpPr>
        <p:spPr>
          <a:xfrm>
            <a:off x="0" y="0"/>
            <a:ext cx="9144000" cy="51912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4" name="Google Shape;404;p4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567333"/>
            <a:ext cx="9144003" cy="732235"/>
          </a:xfrm>
          <a:prstGeom prst="rect">
            <a:avLst/>
          </a:prstGeom>
          <a:noFill/>
          <a:ln>
            <a:noFill/>
          </a:ln>
        </p:spPr>
      </p:pic>
      <p:sp>
        <p:nvSpPr>
          <p:cNvPr id="405" name="Google Shape;405;p43"/>
          <p:cNvSpPr/>
          <p:nvPr/>
        </p:nvSpPr>
        <p:spPr>
          <a:xfrm>
            <a:off x="2729475" y="1640325"/>
            <a:ext cx="6242100" cy="2621700"/>
          </a:xfrm>
          <a:prstGeom prst="rect">
            <a:avLst/>
          </a:prstGeom>
          <a:solidFill>
            <a:srgbClr val="DAD3BA"/>
          </a:solidFill>
          <a:ln w="9525" cap="flat" cmpd="sng">
            <a:solidFill>
              <a:srgbClr val="DAD3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3"/>
          <p:cNvSpPr txBox="1"/>
          <p:nvPr/>
        </p:nvSpPr>
        <p:spPr>
          <a:xfrm rot="-413">
            <a:off x="2872274" y="1849748"/>
            <a:ext cx="24954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chemeClr val="accent1"/>
                </a:solidFill>
                <a:latin typeface="Pacifico"/>
                <a:ea typeface="Pacifico"/>
                <a:cs typeface="Pacifico"/>
                <a:sym typeface="Pacifico"/>
              </a:rPr>
              <a:t>Thanks!</a:t>
            </a:r>
            <a:endParaRPr sz="4600">
              <a:solidFill>
                <a:schemeClr val="accent1"/>
              </a:solidFill>
              <a:latin typeface="Pacifico"/>
              <a:ea typeface="Pacifico"/>
              <a:cs typeface="Pacifico"/>
              <a:sym typeface="Pacifico"/>
            </a:endParaRPr>
          </a:p>
        </p:txBody>
      </p:sp>
      <p:sp>
        <p:nvSpPr>
          <p:cNvPr id="407" name="Google Shape;407;p43"/>
          <p:cNvSpPr txBox="1"/>
          <p:nvPr/>
        </p:nvSpPr>
        <p:spPr>
          <a:xfrm>
            <a:off x="3083925" y="2782138"/>
            <a:ext cx="5676900" cy="538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200" b="1">
                <a:solidFill>
                  <a:srgbClr val="3C9188"/>
                </a:solidFill>
                <a:latin typeface="Open Sans"/>
                <a:ea typeface="Open Sans"/>
                <a:cs typeface="Open Sans"/>
                <a:sym typeface="Open Sans"/>
              </a:rPr>
              <a:t>Connect with me at</a:t>
            </a:r>
            <a:r>
              <a:rPr lang="en" sz="2300">
                <a:latin typeface="Open Sans"/>
                <a:ea typeface="Open Sans"/>
                <a:cs typeface="Open Sans"/>
                <a:sym typeface="Open Sans"/>
              </a:rPr>
              <a:t> </a:t>
            </a:r>
            <a:r>
              <a:rPr lang="en" sz="2200" b="1" i="1" u="sng">
                <a:solidFill>
                  <a:schemeClr val="accent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robinpawlak.com</a:t>
            </a:r>
            <a:endParaRPr sz="2200" b="1" i="1">
              <a:solidFill>
                <a:schemeClr val="accent1"/>
              </a:solidFill>
              <a:latin typeface="Open Sans"/>
              <a:ea typeface="Open Sans"/>
              <a:cs typeface="Open Sans"/>
              <a:sym typeface="Open Sans"/>
            </a:endParaRPr>
          </a:p>
        </p:txBody>
      </p:sp>
      <p:pic>
        <p:nvPicPr>
          <p:cNvPr id="408" name="Google Shape;408;p43"/>
          <p:cNvPicPr preferRelativeResize="0"/>
          <p:nvPr/>
        </p:nvPicPr>
        <p:blipFill>
          <a:blip r:embed="rId5">
            <a:alphaModFix/>
          </a:blip>
          <a:stretch>
            <a:fillRect/>
          </a:stretch>
        </p:blipFill>
        <p:spPr>
          <a:xfrm>
            <a:off x="-209475" y="4572025"/>
            <a:ext cx="9753175" cy="1775075"/>
          </a:xfrm>
          <a:prstGeom prst="rect">
            <a:avLst/>
          </a:prstGeom>
          <a:noFill/>
          <a:ln>
            <a:noFill/>
          </a:ln>
        </p:spPr>
      </p:pic>
      <p:sp>
        <p:nvSpPr>
          <p:cNvPr id="409" name="Google Shape;409;p43"/>
          <p:cNvSpPr txBox="1"/>
          <p:nvPr/>
        </p:nvSpPr>
        <p:spPr>
          <a:xfrm>
            <a:off x="0" y="4667250"/>
            <a:ext cx="914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Open Sans"/>
                <a:ea typeface="Open Sans"/>
                <a:cs typeface="Open Sans"/>
                <a:sym typeface="Open Sans"/>
              </a:rPr>
              <a:t>     Resources       Writing Workshops       Author Visits      Stories and Writing Tips for Kids       Space Cadets </a:t>
            </a:r>
            <a:endParaRPr>
              <a:solidFill>
                <a:schemeClr val="lt1"/>
              </a:solidFill>
              <a:latin typeface="Open Sans"/>
              <a:ea typeface="Open Sans"/>
              <a:cs typeface="Open Sans"/>
              <a:sym typeface="Open Sans"/>
            </a:endParaRPr>
          </a:p>
        </p:txBody>
      </p:sp>
      <p:pic>
        <p:nvPicPr>
          <p:cNvPr id="410" name="Google Shape;410;p4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0" y="1207000"/>
            <a:ext cx="2928998" cy="2929024"/>
          </a:xfrm>
          <a:prstGeom prst="rect">
            <a:avLst/>
          </a:prstGeom>
          <a:noFill/>
          <a:ln>
            <a:noFill/>
          </a:ln>
        </p:spPr>
      </p:pic>
      <p:sp>
        <p:nvSpPr>
          <p:cNvPr id="411" name="Google Shape;411;p43"/>
          <p:cNvSpPr/>
          <p:nvPr/>
        </p:nvSpPr>
        <p:spPr>
          <a:xfrm>
            <a:off x="3083925" y="2891649"/>
            <a:ext cx="462000" cy="319800"/>
          </a:xfrm>
          <a:prstGeom prst="rightArrow">
            <a:avLst>
              <a:gd name="adj1" fmla="val 50000"/>
              <a:gd name="adj2" fmla="val 32717"/>
            </a:avLst>
          </a:prstGeom>
          <a:solidFill>
            <a:srgbClr val="F3E419"/>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3"/>
          <p:cNvSpPr/>
          <p:nvPr/>
        </p:nvSpPr>
        <p:spPr>
          <a:xfrm>
            <a:off x="3012075" y="3482400"/>
            <a:ext cx="5820600" cy="554100"/>
          </a:xfrm>
          <a:prstGeom prst="roundRect">
            <a:avLst>
              <a:gd name="adj" fmla="val 16667"/>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accent1"/>
                </a:solidFill>
                <a:latin typeface="Open Sans"/>
                <a:ea typeface="Open Sans"/>
                <a:cs typeface="Open Sans"/>
                <a:sym typeface="Open Sans"/>
              </a:rPr>
              <a:t>    </a:t>
            </a:r>
            <a:r>
              <a:rPr lang="en" sz="2300" b="1" i="1">
                <a:solidFill>
                  <a:schemeClr val="accent1"/>
                </a:solidFill>
                <a:latin typeface="Open Sans"/>
                <a:ea typeface="Open Sans"/>
                <a:cs typeface="Open Sans"/>
                <a:sym typeface="Open Sans"/>
              </a:rPr>
              <a:t>Or on socials</a:t>
            </a:r>
            <a:endParaRPr sz="2300" b="1" i="1">
              <a:solidFill>
                <a:schemeClr val="accent1"/>
              </a:solidFill>
              <a:latin typeface="Open Sans"/>
              <a:ea typeface="Open Sans"/>
              <a:cs typeface="Open Sans"/>
              <a:sym typeface="Open Sans"/>
            </a:endParaRPr>
          </a:p>
        </p:txBody>
      </p:sp>
      <p:sp>
        <p:nvSpPr>
          <p:cNvPr id="413" name="Google Shape;413;p43"/>
          <p:cNvSpPr/>
          <p:nvPr/>
        </p:nvSpPr>
        <p:spPr>
          <a:xfrm>
            <a:off x="5367525" y="3599550"/>
            <a:ext cx="927300" cy="319800"/>
          </a:xfrm>
          <a:prstGeom prst="rightArrow">
            <a:avLst>
              <a:gd name="adj1" fmla="val 50000"/>
              <a:gd name="adj2" fmla="val 32717"/>
            </a:avLst>
          </a:prstGeom>
          <a:solidFill>
            <a:srgbClr val="F3E419"/>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4" name="Google Shape;414;p43"/>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6409823" y="3541682"/>
            <a:ext cx="1967401" cy="435528"/>
          </a:xfrm>
          <a:prstGeom prst="rect">
            <a:avLst/>
          </a:prstGeom>
          <a:noFill/>
          <a:ln>
            <a:noFill/>
          </a:ln>
        </p:spPr>
      </p:pic>
      <p:pic>
        <p:nvPicPr>
          <p:cNvPr id="415" name="Google Shape;415;p43"/>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6943550" y="3559350"/>
            <a:ext cx="401575" cy="40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p:nvPr/>
        </p:nvSpPr>
        <p:spPr>
          <a:xfrm>
            <a:off x="263125" y="-54825"/>
            <a:ext cx="2423100" cy="2214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153500" y="197350"/>
            <a:ext cx="2839800" cy="417600"/>
          </a:xfrm>
          <a:prstGeom prst="rect">
            <a:avLst/>
          </a:prstGeom>
          <a:solidFill>
            <a:srgbClr val="DAD3BA"/>
          </a:solidFill>
          <a:ln w="9525" cap="flat" cmpd="sng">
            <a:solidFill>
              <a:srgbClr val="DAD3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txBox="1">
            <a:spLocks noGrp="1"/>
          </p:cNvSpPr>
          <p:nvPr>
            <p:ph type="body" idx="1"/>
          </p:nvPr>
        </p:nvSpPr>
        <p:spPr>
          <a:xfrm>
            <a:off x="217750" y="723475"/>
            <a:ext cx="2349300" cy="1698600"/>
          </a:xfrm>
          <a:prstGeom prst="rect">
            <a:avLst/>
          </a:prstGeom>
        </p:spPr>
        <p:txBody>
          <a:bodyPr spcFirstLastPara="1" wrap="square" lIns="91425" tIns="91425" rIns="91425" bIns="91425" anchor="t" anchorCtr="0">
            <a:normAutofit/>
          </a:bodyPr>
          <a:lstStyle/>
          <a:p>
            <a:pPr marL="457200" lvl="0" indent="-311150" algn="l" rtl="0">
              <a:lnSpc>
                <a:spcPct val="100000"/>
              </a:lnSpc>
              <a:spcBef>
                <a:spcPts val="0"/>
              </a:spcBef>
              <a:spcAft>
                <a:spcPts val="0"/>
              </a:spcAft>
              <a:buClr>
                <a:schemeClr val="lt1"/>
              </a:buClr>
              <a:buSzPts val="1300"/>
              <a:buAutoNum type="arabicPeriod"/>
            </a:pPr>
            <a:r>
              <a:rPr lang="en" sz="1300">
                <a:solidFill>
                  <a:schemeClr val="lt1"/>
                </a:solidFill>
              </a:rPr>
              <a:t>Editing is Hard</a:t>
            </a:r>
            <a:endParaRPr sz="1300">
              <a:solidFill>
                <a:schemeClr val="lt1"/>
              </a:solidFill>
            </a:endParaRPr>
          </a:p>
          <a:p>
            <a:pPr marL="457200" lvl="0" indent="0" algn="l" rtl="0">
              <a:lnSpc>
                <a:spcPct val="100000"/>
              </a:lnSpc>
              <a:spcBef>
                <a:spcPts val="1200"/>
              </a:spcBef>
              <a:spcAft>
                <a:spcPts val="0"/>
              </a:spcAft>
              <a:buNone/>
            </a:pPr>
            <a:endParaRPr sz="100">
              <a:solidFill>
                <a:schemeClr val="lt1"/>
              </a:solidFill>
            </a:endParaRPr>
          </a:p>
          <a:p>
            <a:pPr marL="457200" lvl="0" indent="-311150" algn="l" rtl="0">
              <a:lnSpc>
                <a:spcPct val="100000"/>
              </a:lnSpc>
              <a:spcBef>
                <a:spcPts val="0"/>
              </a:spcBef>
              <a:spcAft>
                <a:spcPts val="0"/>
              </a:spcAft>
              <a:buClr>
                <a:schemeClr val="lt1"/>
              </a:buClr>
              <a:buSzPts val="1300"/>
              <a:buAutoNum type="arabicPeriod"/>
            </a:pPr>
            <a:r>
              <a:rPr lang="en" sz="1300">
                <a:solidFill>
                  <a:schemeClr val="lt1"/>
                </a:solidFill>
              </a:rPr>
              <a:t>Realistic Expectations </a:t>
            </a:r>
            <a:endParaRPr sz="1300">
              <a:solidFill>
                <a:schemeClr val="lt1"/>
              </a:solidFill>
            </a:endParaRPr>
          </a:p>
          <a:p>
            <a:pPr marL="457200" lvl="0" indent="0" algn="l" rtl="0">
              <a:lnSpc>
                <a:spcPct val="100000"/>
              </a:lnSpc>
              <a:spcBef>
                <a:spcPts val="0"/>
              </a:spcBef>
              <a:spcAft>
                <a:spcPts val="0"/>
              </a:spcAft>
              <a:buNone/>
            </a:pPr>
            <a:r>
              <a:rPr lang="en" sz="850">
                <a:solidFill>
                  <a:schemeClr val="lt1"/>
                </a:solidFill>
              </a:rPr>
              <a:t>(for students </a:t>
            </a:r>
            <a:r>
              <a:rPr lang="en" sz="850" i="1">
                <a:solidFill>
                  <a:schemeClr val="lt1"/>
                </a:solidFill>
              </a:rPr>
              <a:t>and</a:t>
            </a:r>
            <a:r>
              <a:rPr lang="en" sz="850">
                <a:solidFill>
                  <a:schemeClr val="lt1"/>
                </a:solidFill>
              </a:rPr>
              <a:t> their teachers)</a:t>
            </a:r>
            <a:endParaRPr sz="850">
              <a:solidFill>
                <a:schemeClr val="lt1"/>
              </a:solidFill>
            </a:endParaRPr>
          </a:p>
          <a:p>
            <a:pPr marL="457200" lvl="0" indent="0" algn="l" rtl="0">
              <a:lnSpc>
                <a:spcPct val="100000"/>
              </a:lnSpc>
              <a:spcBef>
                <a:spcPts val="0"/>
              </a:spcBef>
              <a:spcAft>
                <a:spcPts val="0"/>
              </a:spcAft>
              <a:buNone/>
            </a:pPr>
            <a:endParaRPr sz="790">
              <a:solidFill>
                <a:schemeClr val="lt1"/>
              </a:solidFill>
            </a:endParaRPr>
          </a:p>
          <a:p>
            <a:pPr marL="457200" lvl="0" indent="-311150" algn="l" rtl="0">
              <a:lnSpc>
                <a:spcPct val="100000"/>
              </a:lnSpc>
              <a:spcBef>
                <a:spcPts val="0"/>
              </a:spcBef>
              <a:spcAft>
                <a:spcPts val="0"/>
              </a:spcAft>
              <a:buClr>
                <a:schemeClr val="lt1"/>
              </a:buClr>
              <a:buSzPts val="1300"/>
              <a:buAutoNum type="arabicPeriod"/>
            </a:pPr>
            <a:r>
              <a:rPr lang="en" sz="1300">
                <a:solidFill>
                  <a:schemeClr val="lt1"/>
                </a:solidFill>
              </a:rPr>
              <a:t>Best Practices*</a:t>
            </a:r>
            <a:endParaRPr sz="1300">
              <a:solidFill>
                <a:schemeClr val="lt1"/>
              </a:solidFill>
            </a:endParaRPr>
          </a:p>
          <a:p>
            <a:pPr marL="0" lvl="0" indent="0" algn="l" rtl="0">
              <a:spcBef>
                <a:spcPts val="1200"/>
              </a:spcBef>
              <a:spcAft>
                <a:spcPts val="1200"/>
              </a:spcAft>
              <a:buNone/>
            </a:pPr>
            <a:endParaRPr/>
          </a:p>
        </p:txBody>
      </p:sp>
      <p:pic>
        <p:nvPicPr>
          <p:cNvPr id="106" name="Google Shape;106;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886900" y="-701675"/>
            <a:ext cx="6500314" cy="5845175"/>
          </a:xfrm>
          <a:prstGeom prst="rect">
            <a:avLst/>
          </a:prstGeom>
          <a:noFill/>
          <a:ln>
            <a:noFill/>
          </a:ln>
        </p:spPr>
      </p:pic>
      <p:sp>
        <p:nvSpPr>
          <p:cNvPr id="107" name="Google Shape;107;p16"/>
          <p:cNvSpPr txBox="1"/>
          <p:nvPr/>
        </p:nvSpPr>
        <p:spPr>
          <a:xfrm>
            <a:off x="217750" y="2160075"/>
            <a:ext cx="4188300" cy="323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1200"/>
              </a:spcAft>
              <a:buNone/>
            </a:pPr>
            <a:r>
              <a:rPr lang="en" sz="900">
                <a:solidFill>
                  <a:srgbClr val="B7B7B7"/>
                </a:solidFill>
                <a:latin typeface="Times New Roman"/>
                <a:ea typeface="Times New Roman"/>
                <a:cs typeface="Times New Roman"/>
                <a:sym typeface="Times New Roman"/>
              </a:rPr>
              <a:t>* Sorry. Nothing to see here.</a:t>
            </a:r>
            <a:endParaRPr sz="950">
              <a:solidFill>
                <a:srgbClr val="B7B7B7"/>
              </a:solidFill>
              <a:latin typeface="Open Sans"/>
              <a:ea typeface="Open Sans"/>
              <a:cs typeface="Open Sans"/>
              <a:sym typeface="Open Sans"/>
            </a:endParaRPr>
          </a:p>
        </p:txBody>
      </p:sp>
      <p:sp>
        <p:nvSpPr>
          <p:cNvPr id="108" name="Google Shape;108;p16"/>
          <p:cNvSpPr txBox="1">
            <a:spLocks noGrp="1"/>
          </p:cNvSpPr>
          <p:nvPr>
            <p:ph type="title"/>
          </p:nvPr>
        </p:nvSpPr>
        <p:spPr>
          <a:xfrm>
            <a:off x="317975" y="197350"/>
            <a:ext cx="2423100" cy="481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rgbClr val="F3AE75"/>
                </a:solidFill>
              </a:rPr>
              <a:t>OUTLINE</a:t>
            </a:r>
            <a:endParaRPr sz="2000">
              <a:solidFill>
                <a:srgbClr val="F3AE75"/>
              </a:solidFill>
            </a:endParaRPr>
          </a:p>
        </p:txBody>
      </p:sp>
      <p:sp>
        <p:nvSpPr>
          <p:cNvPr id="109" name="Google Shape;109;p16"/>
          <p:cNvSpPr/>
          <p:nvPr/>
        </p:nvSpPr>
        <p:spPr>
          <a:xfrm>
            <a:off x="2886900" y="4569850"/>
            <a:ext cx="6432600" cy="8661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txBox="1"/>
          <p:nvPr/>
        </p:nvSpPr>
        <p:spPr>
          <a:xfrm>
            <a:off x="2886900" y="4523825"/>
            <a:ext cx="6432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a:solidFill>
                  <a:schemeClr val="lt1"/>
                </a:solidFill>
                <a:latin typeface="Changa One"/>
                <a:ea typeface="Changa One"/>
                <a:cs typeface="Changa One"/>
                <a:sym typeface="Changa One"/>
              </a:rPr>
              <a:t>Editing is hard</a:t>
            </a:r>
            <a:endParaRPr sz="3600">
              <a:solidFill>
                <a:schemeClr val="lt1"/>
              </a:solidFill>
              <a:latin typeface="Changa One"/>
              <a:ea typeface="Changa One"/>
              <a:cs typeface="Changa One"/>
              <a:sym typeface="Changa On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7"/>
          <p:cNvPicPr preferRelativeResize="0"/>
          <p:nvPr/>
        </p:nvPicPr>
        <p:blipFill rotWithShape="1">
          <a:blip r:embed="rId3" cstate="screen">
            <a:alphaModFix/>
            <a:extLst>
              <a:ext uri="{28A0092B-C50C-407E-A947-70E740481C1C}">
                <a14:useLocalDpi xmlns:a14="http://schemas.microsoft.com/office/drawing/2010/main"/>
              </a:ext>
            </a:extLst>
          </a:blip>
          <a:srcRect l="-5119" b="-603"/>
          <a:stretch/>
        </p:blipFill>
        <p:spPr>
          <a:xfrm>
            <a:off x="-533225" y="-791975"/>
            <a:ext cx="9950549" cy="10383201"/>
          </a:xfrm>
          <a:prstGeom prst="rect">
            <a:avLst/>
          </a:prstGeom>
          <a:noFill/>
          <a:ln>
            <a:noFill/>
          </a:ln>
        </p:spPr>
      </p:pic>
      <p:sp>
        <p:nvSpPr>
          <p:cNvPr id="116" name="Google Shape;116;p17"/>
          <p:cNvSpPr txBox="1">
            <a:spLocks noGrp="1"/>
          </p:cNvSpPr>
          <p:nvPr>
            <p:ph type="title"/>
          </p:nvPr>
        </p:nvSpPr>
        <p:spPr>
          <a:xfrm>
            <a:off x="203250" y="-75925"/>
            <a:ext cx="7725900" cy="126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622"/>
              <a:t>Poll: Your Students’ Editing Skills</a:t>
            </a:r>
            <a:endParaRPr sz="4622"/>
          </a:p>
        </p:txBody>
      </p:sp>
      <p:sp>
        <p:nvSpPr>
          <p:cNvPr id="117" name="Google Shape;117;p17"/>
          <p:cNvSpPr/>
          <p:nvPr/>
        </p:nvSpPr>
        <p:spPr>
          <a:xfrm>
            <a:off x="2796500" y="865800"/>
            <a:ext cx="6132300" cy="4171200"/>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260250" y="865800"/>
            <a:ext cx="2446500" cy="4171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txBox="1"/>
          <p:nvPr/>
        </p:nvSpPr>
        <p:spPr>
          <a:xfrm>
            <a:off x="3024725" y="626500"/>
            <a:ext cx="6023400" cy="417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latin typeface="Open Sans"/>
                <a:ea typeface="Open Sans"/>
                <a:cs typeface="Open Sans"/>
                <a:sym typeface="Open Sans"/>
              </a:rPr>
              <a:t> </a:t>
            </a:r>
            <a:endParaRPr sz="200" b="1">
              <a:latin typeface="Open Sans"/>
              <a:ea typeface="Open Sans"/>
              <a:cs typeface="Open Sans"/>
              <a:sym typeface="Open Sans"/>
            </a:endParaRPr>
          </a:p>
          <a:p>
            <a:pPr marL="457200" lvl="0" indent="-368300" algn="l" rtl="0">
              <a:lnSpc>
                <a:spcPct val="100000"/>
              </a:lnSpc>
              <a:spcBef>
                <a:spcPts val="0"/>
              </a:spcBef>
              <a:spcAft>
                <a:spcPts val="0"/>
              </a:spcAft>
              <a:buSzPts val="2200"/>
              <a:buFont typeface="Open Sans"/>
              <a:buAutoNum type="arabicPeriod"/>
            </a:pPr>
            <a:r>
              <a:rPr lang="en" sz="2200" b="1">
                <a:latin typeface="Open Sans"/>
                <a:ea typeface="Open Sans"/>
                <a:cs typeface="Open Sans"/>
                <a:sym typeface="Open Sans"/>
              </a:rPr>
              <a:t>Editing skills? What editing skills?</a:t>
            </a:r>
            <a:endParaRPr sz="2200" b="1">
              <a:latin typeface="Open Sans"/>
              <a:ea typeface="Open Sans"/>
              <a:cs typeface="Open Sans"/>
              <a:sym typeface="Open Sans"/>
            </a:endParaRPr>
          </a:p>
          <a:p>
            <a:pPr marL="457200" lvl="0" indent="0" algn="l" rtl="0">
              <a:lnSpc>
                <a:spcPct val="100000"/>
              </a:lnSpc>
              <a:spcBef>
                <a:spcPts val="0"/>
              </a:spcBef>
              <a:spcAft>
                <a:spcPts val="0"/>
              </a:spcAft>
              <a:buNone/>
            </a:pPr>
            <a:endParaRPr b="1">
              <a:latin typeface="Open Sans"/>
              <a:ea typeface="Open Sans"/>
              <a:cs typeface="Open Sans"/>
              <a:sym typeface="Open Sans"/>
            </a:endParaRPr>
          </a:p>
          <a:p>
            <a:pPr marL="457200" lvl="0" indent="-368300" algn="l" rtl="0">
              <a:lnSpc>
                <a:spcPct val="100000"/>
              </a:lnSpc>
              <a:spcBef>
                <a:spcPts val="0"/>
              </a:spcBef>
              <a:spcAft>
                <a:spcPts val="0"/>
              </a:spcAft>
              <a:buSzPts val="2200"/>
              <a:buFont typeface="Open Sans"/>
              <a:buAutoNum type="arabicPeriod"/>
            </a:pPr>
            <a:r>
              <a:rPr lang="en" sz="2200" b="1">
                <a:latin typeface="Open Sans"/>
                <a:ea typeface="Open Sans"/>
                <a:cs typeface="Open Sans"/>
                <a:sym typeface="Open Sans"/>
              </a:rPr>
              <a:t>There’s a wide range, but overall, not great.</a:t>
            </a:r>
            <a:endParaRPr sz="2200" b="1">
              <a:latin typeface="Open Sans"/>
              <a:ea typeface="Open Sans"/>
              <a:cs typeface="Open Sans"/>
              <a:sym typeface="Open Sans"/>
            </a:endParaRPr>
          </a:p>
          <a:p>
            <a:pPr marL="457200" lvl="0" indent="0" algn="l" rtl="0">
              <a:lnSpc>
                <a:spcPct val="100000"/>
              </a:lnSpc>
              <a:spcBef>
                <a:spcPts val="0"/>
              </a:spcBef>
              <a:spcAft>
                <a:spcPts val="0"/>
              </a:spcAft>
              <a:buNone/>
            </a:pPr>
            <a:endParaRPr b="1">
              <a:latin typeface="Open Sans"/>
              <a:ea typeface="Open Sans"/>
              <a:cs typeface="Open Sans"/>
              <a:sym typeface="Open Sans"/>
            </a:endParaRPr>
          </a:p>
          <a:p>
            <a:pPr marL="457200" lvl="0" indent="-368300" algn="l" rtl="0">
              <a:lnSpc>
                <a:spcPct val="100000"/>
              </a:lnSpc>
              <a:spcBef>
                <a:spcPts val="0"/>
              </a:spcBef>
              <a:spcAft>
                <a:spcPts val="0"/>
              </a:spcAft>
              <a:buSzPts val="2200"/>
              <a:buFont typeface="Open Sans"/>
              <a:buAutoNum type="arabicPeriod"/>
            </a:pPr>
            <a:r>
              <a:rPr lang="en" sz="2200" b="1">
                <a:latin typeface="Open Sans"/>
                <a:ea typeface="Open Sans"/>
                <a:cs typeface="Open Sans"/>
                <a:sym typeface="Open Sans"/>
              </a:rPr>
              <a:t>Meh.</a:t>
            </a:r>
            <a:endParaRPr sz="2200" b="1">
              <a:latin typeface="Open Sans"/>
              <a:ea typeface="Open Sans"/>
              <a:cs typeface="Open Sans"/>
              <a:sym typeface="Open Sans"/>
            </a:endParaRPr>
          </a:p>
          <a:p>
            <a:pPr marL="457200" lvl="0" indent="0" algn="l" rtl="0">
              <a:lnSpc>
                <a:spcPct val="100000"/>
              </a:lnSpc>
              <a:spcBef>
                <a:spcPts val="0"/>
              </a:spcBef>
              <a:spcAft>
                <a:spcPts val="0"/>
              </a:spcAft>
              <a:buNone/>
            </a:pPr>
            <a:endParaRPr b="1">
              <a:latin typeface="Open Sans"/>
              <a:ea typeface="Open Sans"/>
              <a:cs typeface="Open Sans"/>
              <a:sym typeface="Open Sans"/>
            </a:endParaRPr>
          </a:p>
          <a:p>
            <a:pPr marL="457200" lvl="0" indent="-368300" algn="l" rtl="0">
              <a:lnSpc>
                <a:spcPct val="100000"/>
              </a:lnSpc>
              <a:spcBef>
                <a:spcPts val="0"/>
              </a:spcBef>
              <a:spcAft>
                <a:spcPts val="0"/>
              </a:spcAft>
              <a:buSzPts val="2200"/>
              <a:buFont typeface="Open Sans"/>
              <a:buAutoNum type="arabicPeriod"/>
            </a:pPr>
            <a:r>
              <a:rPr lang="en" sz="2200" b="1">
                <a:latin typeface="Open Sans"/>
                <a:ea typeface="Open Sans"/>
                <a:cs typeface="Open Sans"/>
                <a:sym typeface="Open Sans"/>
              </a:rPr>
              <a:t>There’s a wide range, but overall, pretty good.</a:t>
            </a:r>
            <a:endParaRPr sz="2200" b="1">
              <a:latin typeface="Open Sans"/>
              <a:ea typeface="Open Sans"/>
              <a:cs typeface="Open Sans"/>
              <a:sym typeface="Open Sans"/>
            </a:endParaRPr>
          </a:p>
          <a:p>
            <a:pPr marL="457200" lvl="0" indent="0" algn="l" rtl="0">
              <a:lnSpc>
                <a:spcPct val="100000"/>
              </a:lnSpc>
              <a:spcBef>
                <a:spcPts val="0"/>
              </a:spcBef>
              <a:spcAft>
                <a:spcPts val="0"/>
              </a:spcAft>
              <a:buNone/>
            </a:pPr>
            <a:endParaRPr b="1">
              <a:latin typeface="Open Sans"/>
              <a:ea typeface="Open Sans"/>
              <a:cs typeface="Open Sans"/>
              <a:sym typeface="Open Sans"/>
            </a:endParaRPr>
          </a:p>
          <a:p>
            <a:pPr marL="457200" lvl="0" indent="-368300" algn="l" rtl="0">
              <a:lnSpc>
                <a:spcPct val="100000"/>
              </a:lnSpc>
              <a:spcBef>
                <a:spcPts val="0"/>
              </a:spcBef>
              <a:spcAft>
                <a:spcPts val="0"/>
              </a:spcAft>
              <a:buSzPts val="2200"/>
              <a:buFont typeface="Open Sans"/>
              <a:buAutoNum type="arabicPeriod"/>
            </a:pPr>
            <a:r>
              <a:rPr lang="en" sz="2200" b="1">
                <a:latin typeface="Open Sans"/>
                <a:ea typeface="Open Sans"/>
                <a:cs typeface="Open Sans"/>
                <a:sym typeface="Open Sans"/>
              </a:rPr>
              <a:t>They’re rocking it! I don't even know why I’m here, honestly.</a:t>
            </a:r>
            <a:endParaRPr sz="2500" b="1">
              <a:latin typeface="Open Sans"/>
              <a:ea typeface="Open Sans"/>
              <a:cs typeface="Open Sans"/>
              <a:sym typeface="Open Sans"/>
            </a:endParaRPr>
          </a:p>
        </p:txBody>
      </p:sp>
      <p:sp>
        <p:nvSpPr>
          <p:cNvPr id="120" name="Google Shape;120;p17"/>
          <p:cNvSpPr txBox="1">
            <a:spLocks noGrp="1"/>
          </p:cNvSpPr>
          <p:nvPr>
            <p:ph type="body" idx="1"/>
          </p:nvPr>
        </p:nvSpPr>
        <p:spPr>
          <a:xfrm>
            <a:off x="371850" y="865800"/>
            <a:ext cx="2334900" cy="4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chemeClr val="lt1"/>
                </a:solidFill>
                <a:latin typeface="Arial"/>
                <a:ea typeface="Arial"/>
                <a:cs typeface="Arial"/>
                <a:sym typeface="Arial"/>
              </a:rPr>
              <a:t>Which statement best describes </a:t>
            </a:r>
            <a:r>
              <a:rPr lang="en" sz="2500" b="1" i="1">
                <a:solidFill>
                  <a:schemeClr val="lt1"/>
                </a:solidFill>
                <a:latin typeface="Arial"/>
                <a:ea typeface="Arial"/>
                <a:cs typeface="Arial"/>
                <a:sym typeface="Arial"/>
              </a:rPr>
              <a:t>your students'</a:t>
            </a:r>
            <a:r>
              <a:rPr lang="en" sz="2500" b="1">
                <a:solidFill>
                  <a:schemeClr val="lt1"/>
                </a:solidFill>
                <a:latin typeface="Arial"/>
                <a:ea typeface="Arial"/>
                <a:cs typeface="Arial"/>
                <a:sym typeface="Arial"/>
              </a:rPr>
              <a:t> collective editing skills?</a:t>
            </a:r>
            <a:endParaRPr sz="2500" b="1">
              <a:solidFill>
                <a:schemeClr val="lt1"/>
              </a:solidFill>
              <a:latin typeface="Arial"/>
              <a:ea typeface="Arial"/>
              <a:cs typeface="Arial"/>
              <a:sym typeface="Arial"/>
            </a:endParaRPr>
          </a:p>
          <a:p>
            <a:pPr marL="0" lvl="0" indent="0" algn="l" rtl="0">
              <a:spcBef>
                <a:spcPts val="0"/>
              </a:spcBef>
              <a:spcAft>
                <a:spcPts val="0"/>
              </a:spcAft>
              <a:buNone/>
            </a:pPr>
            <a:r>
              <a:rPr lang="en" sz="2500" i="1">
                <a:solidFill>
                  <a:schemeClr val="lt1"/>
                </a:solidFill>
                <a:latin typeface="Arial"/>
                <a:ea typeface="Arial"/>
                <a:cs typeface="Arial"/>
                <a:sym typeface="Arial"/>
              </a:rPr>
              <a:t>(Pick </a:t>
            </a:r>
            <a:r>
              <a:rPr lang="en" sz="2500" b="1" i="1">
                <a:solidFill>
                  <a:schemeClr val="lt1"/>
                </a:solidFill>
                <a:latin typeface="Arial"/>
                <a:ea typeface="Arial"/>
                <a:cs typeface="Arial"/>
                <a:sym typeface="Arial"/>
              </a:rPr>
              <a:t>1</a:t>
            </a:r>
            <a:r>
              <a:rPr lang="en" sz="2500" i="1">
                <a:solidFill>
                  <a:schemeClr val="lt1"/>
                </a:solidFill>
                <a:latin typeface="Arial"/>
                <a:ea typeface="Arial"/>
                <a:cs typeface="Arial"/>
                <a:sym typeface="Arial"/>
              </a:rPr>
              <a:t>.)</a:t>
            </a:r>
            <a:endParaRPr sz="2500" i="1">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8"/>
          <p:cNvPicPr preferRelativeResize="0"/>
          <p:nvPr/>
        </p:nvPicPr>
        <p:blipFill rotWithShape="1">
          <a:blip r:embed="rId3" cstate="screen">
            <a:alphaModFix/>
            <a:extLst>
              <a:ext uri="{28A0092B-C50C-407E-A947-70E740481C1C}">
                <a14:useLocalDpi xmlns:a14="http://schemas.microsoft.com/office/drawing/2010/main"/>
              </a:ext>
            </a:extLst>
          </a:blip>
          <a:srcRect l="-5119" b="-603"/>
          <a:stretch/>
        </p:blipFill>
        <p:spPr>
          <a:xfrm>
            <a:off x="-533225" y="-791975"/>
            <a:ext cx="9950549" cy="10383201"/>
          </a:xfrm>
          <a:prstGeom prst="rect">
            <a:avLst/>
          </a:prstGeom>
          <a:noFill/>
          <a:ln>
            <a:noFill/>
          </a:ln>
        </p:spPr>
      </p:pic>
      <p:sp>
        <p:nvSpPr>
          <p:cNvPr id="126" name="Google Shape;126;p18"/>
          <p:cNvSpPr txBox="1">
            <a:spLocks noGrp="1"/>
          </p:cNvSpPr>
          <p:nvPr>
            <p:ph type="title"/>
          </p:nvPr>
        </p:nvSpPr>
        <p:spPr>
          <a:xfrm>
            <a:off x="181525" y="-75650"/>
            <a:ext cx="7725900" cy="126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622"/>
              <a:t>Poll: Teaching Editing</a:t>
            </a:r>
            <a:endParaRPr sz="4622"/>
          </a:p>
        </p:txBody>
      </p:sp>
      <p:sp>
        <p:nvSpPr>
          <p:cNvPr id="127" name="Google Shape;127;p18"/>
          <p:cNvSpPr/>
          <p:nvPr/>
        </p:nvSpPr>
        <p:spPr>
          <a:xfrm>
            <a:off x="2829050" y="822800"/>
            <a:ext cx="6132300" cy="4171200"/>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a:off x="260250" y="822800"/>
            <a:ext cx="2446500" cy="4171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txBox="1"/>
          <p:nvPr/>
        </p:nvSpPr>
        <p:spPr>
          <a:xfrm>
            <a:off x="2988800" y="681375"/>
            <a:ext cx="6023400" cy="417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latin typeface="Open Sans"/>
                <a:ea typeface="Open Sans"/>
                <a:cs typeface="Open Sans"/>
                <a:sym typeface="Open Sans"/>
              </a:rPr>
              <a:t> </a:t>
            </a:r>
            <a:endParaRPr sz="200" b="1">
              <a:latin typeface="Open Sans"/>
              <a:ea typeface="Open Sans"/>
              <a:cs typeface="Open Sans"/>
              <a:sym typeface="Open Sans"/>
            </a:endParaRPr>
          </a:p>
          <a:p>
            <a:pPr marL="457200" lvl="0" indent="-368300" algn="l" rtl="0">
              <a:lnSpc>
                <a:spcPct val="100000"/>
              </a:lnSpc>
              <a:spcBef>
                <a:spcPts val="0"/>
              </a:spcBef>
              <a:spcAft>
                <a:spcPts val="0"/>
              </a:spcAft>
              <a:buSzPts val="2200"/>
              <a:buFont typeface="Open Sans"/>
              <a:buAutoNum type="arabicPeriod"/>
            </a:pPr>
            <a:r>
              <a:rPr lang="en" sz="2200" b="1">
                <a:latin typeface="Open Sans"/>
                <a:ea typeface="Open Sans"/>
                <a:cs typeface="Open Sans"/>
                <a:sym typeface="Open Sans"/>
              </a:rPr>
              <a:t>I don’t want to talk about it.</a:t>
            </a:r>
            <a:endParaRPr sz="2200" b="1">
              <a:latin typeface="Open Sans"/>
              <a:ea typeface="Open Sans"/>
              <a:cs typeface="Open Sans"/>
              <a:sym typeface="Open Sans"/>
            </a:endParaRPr>
          </a:p>
          <a:p>
            <a:pPr marL="457200" lvl="0" indent="0" algn="l" rtl="0">
              <a:lnSpc>
                <a:spcPct val="100000"/>
              </a:lnSpc>
              <a:spcBef>
                <a:spcPts val="0"/>
              </a:spcBef>
              <a:spcAft>
                <a:spcPts val="0"/>
              </a:spcAft>
              <a:buNone/>
            </a:pPr>
            <a:endParaRPr b="1">
              <a:latin typeface="Open Sans"/>
              <a:ea typeface="Open Sans"/>
              <a:cs typeface="Open Sans"/>
              <a:sym typeface="Open Sans"/>
            </a:endParaRPr>
          </a:p>
          <a:p>
            <a:pPr marL="457200" lvl="0" indent="-368300" algn="l" rtl="0">
              <a:lnSpc>
                <a:spcPct val="100000"/>
              </a:lnSpc>
              <a:spcBef>
                <a:spcPts val="0"/>
              </a:spcBef>
              <a:spcAft>
                <a:spcPts val="0"/>
              </a:spcAft>
              <a:buSzPts val="2200"/>
              <a:buFont typeface="Open Sans"/>
              <a:buAutoNum type="arabicPeriod"/>
            </a:pPr>
            <a:r>
              <a:rPr lang="en" sz="2200" b="1">
                <a:latin typeface="Open Sans"/>
                <a:ea typeface="Open Sans"/>
                <a:cs typeface="Open Sans"/>
                <a:sym typeface="Open Sans"/>
              </a:rPr>
              <a:t>I’m a good teacher, but this is a relative weak spot for me.</a:t>
            </a:r>
            <a:endParaRPr sz="2200" b="1">
              <a:latin typeface="Open Sans"/>
              <a:ea typeface="Open Sans"/>
              <a:cs typeface="Open Sans"/>
              <a:sym typeface="Open Sans"/>
            </a:endParaRPr>
          </a:p>
          <a:p>
            <a:pPr marL="457200" lvl="0" indent="0" algn="l" rtl="0">
              <a:lnSpc>
                <a:spcPct val="100000"/>
              </a:lnSpc>
              <a:spcBef>
                <a:spcPts val="0"/>
              </a:spcBef>
              <a:spcAft>
                <a:spcPts val="0"/>
              </a:spcAft>
              <a:buNone/>
            </a:pPr>
            <a:endParaRPr b="1">
              <a:latin typeface="Open Sans"/>
              <a:ea typeface="Open Sans"/>
              <a:cs typeface="Open Sans"/>
              <a:sym typeface="Open Sans"/>
            </a:endParaRPr>
          </a:p>
          <a:p>
            <a:pPr marL="457200" lvl="0" indent="-368300" algn="l" rtl="0">
              <a:lnSpc>
                <a:spcPct val="100000"/>
              </a:lnSpc>
              <a:spcBef>
                <a:spcPts val="0"/>
              </a:spcBef>
              <a:spcAft>
                <a:spcPts val="0"/>
              </a:spcAft>
              <a:buSzPts val="2200"/>
              <a:buFont typeface="Open Sans"/>
              <a:buAutoNum type="arabicPeriod"/>
            </a:pPr>
            <a:r>
              <a:rPr lang="en" sz="2200" b="1">
                <a:latin typeface="Open Sans"/>
                <a:ea typeface="Open Sans"/>
                <a:cs typeface="Open Sans"/>
                <a:sym typeface="Open Sans"/>
              </a:rPr>
              <a:t>Meh.</a:t>
            </a:r>
            <a:endParaRPr sz="2200" b="1">
              <a:latin typeface="Open Sans"/>
              <a:ea typeface="Open Sans"/>
              <a:cs typeface="Open Sans"/>
              <a:sym typeface="Open Sans"/>
            </a:endParaRPr>
          </a:p>
          <a:p>
            <a:pPr marL="457200" lvl="0" indent="0" algn="l" rtl="0">
              <a:lnSpc>
                <a:spcPct val="100000"/>
              </a:lnSpc>
              <a:spcBef>
                <a:spcPts val="0"/>
              </a:spcBef>
              <a:spcAft>
                <a:spcPts val="0"/>
              </a:spcAft>
              <a:buNone/>
            </a:pPr>
            <a:endParaRPr b="1">
              <a:latin typeface="Open Sans"/>
              <a:ea typeface="Open Sans"/>
              <a:cs typeface="Open Sans"/>
              <a:sym typeface="Open Sans"/>
            </a:endParaRPr>
          </a:p>
          <a:p>
            <a:pPr marL="457200" lvl="0" indent="-368300" algn="l" rtl="0">
              <a:lnSpc>
                <a:spcPct val="100000"/>
              </a:lnSpc>
              <a:spcBef>
                <a:spcPts val="0"/>
              </a:spcBef>
              <a:spcAft>
                <a:spcPts val="0"/>
              </a:spcAft>
              <a:buSzPts val="2200"/>
              <a:buFont typeface="Open Sans"/>
              <a:buAutoNum type="arabicPeriod"/>
            </a:pPr>
            <a:r>
              <a:rPr lang="en" sz="2200" b="1">
                <a:latin typeface="Open Sans"/>
                <a:ea typeface="Open Sans"/>
                <a:cs typeface="Open Sans"/>
                <a:sym typeface="Open Sans"/>
              </a:rPr>
              <a:t>Pretty solid, but I could use a few more tools.</a:t>
            </a:r>
            <a:endParaRPr sz="2200" b="1">
              <a:latin typeface="Open Sans"/>
              <a:ea typeface="Open Sans"/>
              <a:cs typeface="Open Sans"/>
              <a:sym typeface="Open Sans"/>
            </a:endParaRPr>
          </a:p>
          <a:p>
            <a:pPr marL="457200" lvl="0" indent="0" algn="l" rtl="0">
              <a:lnSpc>
                <a:spcPct val="100000"/>
              </a:lnSpc>
              <a:spcBef>
                <a:spcPts val="0"/>
              </a:spcBef>
              <a:spcAft>
                <a:spcPts val="0"/>
              </a:spcAft>
              <a:buNone/>
            </a:pPr>
            <a:endParaRPr b="1">
              <a:latin typeface="Open Sans"/>
              <a:ea typeface="Open Sans"/>
              <a:cs typeface="Open Sans"/>
              <a:sym typeface="Open Sans"/>
            </a:endParaRPr>
          </a:p>
          <a:p>
            <a:pPr marL="457200" lvl="0" indent="-368300" algn="l" rtl="0">
              <a:lnSpc>
                <a:spcPct val="100000"/>
              </a:lnSpc>
              <a:spcBef>
                <a:spcPts val="0"/>
              </a:spcBef>
              <a:spcAft>
                <a:spcPts val="0"/>
              </a:spcAft>
              <a:buSzPts val="2200"/>
              <a:buFont typeface="Open Sans"/>
              <a:buAutoNum type="arabicPeriod"/>
            </a:pPr>
            <a:r>
              <a:rPr lang="en" sz="2200" b="1">
                <a:latin typeface="Open Sans"/>
                <a:ea typeface="Open Sans"/>
                <a:cs typeface="Open Sans"/>
                <a:sym typeface="Open Sans"/>
              </a:rPr>
              <a:t>I’m rocking it! I don't even know why I’m here, honestly.</a:t>
            </a:r>
            <a:endParaRPr sz="2500" b="1">
              <a:latin typeface="Open Sans"/>
              <a:ea typeface="Open Sans"/>
              <a:cs typeface="Open Sans"/>
              <a:sym typeface="Open Sans"/>
            </a:endParaRPr>
          </a:p>
        </p:txBody>
      </p:sp>
      <p:sp>
        <p:nvSpPr>
          <p:cNvPr id="130" name="Google Shape;130;p18"/>
          <p:cNvSpPr txBox="1">
            <a:spLocks noGrp="1"/>
          </p:cNvSpPr>
          <p:nvPr>
            <p:ph type="body" idx="1"/>
          </p:nvPr>
        </p:nvSpPr>
        <p:spPr>
          <a:xfrm>
            <a:off x="371850" y="822800"/>
            <a:ext cx="2334900" cy="4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chemeClr val="lt1"/>
                </a:solidFill>
                <a:latin typeface="Arial"/>
                <a:ea typeface="Arial"/>
                <a:cs typeface="Arial"/>
                <a:sym typeface="Arial"/>
              </a:rPr>
              <a:t>Which statement best describes how </a:t>
            </a:r>
            <a:r>
              <a:rPr lang="en" sz="2500" b="1" i="1">
                <a:solidFill>
                  <a:schemeClr val="lt1"/>
                </a:solidFill>
                <a:latin typeface="Arial"/>
                <a:ea typeface="Arial"/>
                <a:cs typeface="Arial"/>
                <a:sym typeface="Arial"/>
              </a:rPr>
              <a:t>you</a:t>
            </a:r>
            <a:r>
              <a:rPr lang="en" sz="2500" b="1">
                <a:solidFill>
                  <a:schemeClr val="lt1"/>
                </a:solidFill>
                <a:latin typeface="Arial"/>
                <a:ea typeface="Arial"/>
                <a:cs typeface="Arial"/>
                <a:sym typeface="Arial"/>
              </a:rPr>
              <a:t> feel about </a:t>
            </a:r>
            <a:r>
              <a:rPr lang="en" sz="2500" b="1" i="1">
                <a:solidFill>
                  <a:schemeClr val="lt1"/>
                </a:solidFill>
                <a:latin typeface="Arial"/>
                <a:ea typeface="Arial"/>
                <a:cs typeface="Arial"/>
                <a:sym typeface="Arial"/>
              </a:rPr>
              <a:t>your teaching </a:t>
            </a:r>
            <a:r>
              <a:rPr lang="en" sz="2500" b="1">
                <a:solidFill>
                  <a:schemeClr val="lt1"/>
                </a:solidFill>
                <a:latin typeface="Arial"/>
                <a:ea typeface="Arial"/>
                <a:cs typeface="Arial"/>
                <a:sym typeface="Arial"/>
              </a:rPr>
              <a:t>in this area?</a:t>
            </a:r>
            <a:endParaRPr sz="2500" b="1">
              <a:solidFill>
                <a:schemeClr val="lt1"/>
              </a:solidFill>
              <a:latin typeface="Arial"/>
              <a:ea typeface="Arial"/>
              <a:cs typeface="Arial"/>
              <a:sym typeface="Arial"/>
            </a:endParaRPr>
          </a:p>
          <a:p>
            <a:pPr marL="0" lvl="0" indent="0" algn="l" rtl="0">
              <a:spcBef>
                <a:spcPts val="0"/>
              </a:spcBef>
              <a:spcAft>
                <a:spcPts val="0"/>
              </a:spcAft>
              <a:buNone/>
            </a:pPr>
            <a:r>
              <a:rPr lang="en" sz="2500" i="1">
                <a:solidFill>
                  <a:schemeClr val="lt1"/>
                </a:solidFill>
                <a:latin typeface="Arial"/>
                <a:ea typeface="Arial"/>
                <a:cs typeface="Arial"/>
                <a:sym typeface="Arial"/>
              </a:rPr>
              <a:t>(Pick </a:t>
            </a:r>
            <a:r>
              <a:rPr lang="en" sz="2500" b="1" i="1">
                <a:solidFill>
                  <a:schemeClr val="lt1"/>
                </a:solidFill>
                <a:latin typeface="Arial"/>
                <a:ea typeface="Arial"/>
                <a:cs typeface="Arial"/>
                <a:sym typeface="Arial"/>
              </a:rPr>
              <a:t>1</a:t>
            </a:r>
            <a:r>
              <a:rPr lang="en" sz="2500" i="1">
                <a:solidFill>
                  <a:schemeClr val="lt1"/>
                </a:solidFill>
                <a:latin typeface="Arial"/>
                <a:ea typeface="Arial"/>
                <a:cs typeface="Arial"/>
                <a:sym typeface="Arial"/>
              </a:rPr>
              <a:t>.)</a:t>
            </a:r>
            <a:endParaRPr sz="2800" b="1">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19"/>
          <p:cNvPicPr preferRelativeResize="0"/>
          <p:nvPr/>
        </p:nvPicPr>
        <p:blipFill rotWithShape="1">
          <a:blip r:embed="rId3" cstate="screen">
            <a:alphaModFix/>
            <a:extLst>
              <a:ext uri="{28A0092B-C50C-407E-A947-70E740481C1C}">
                <a14:useLocalDpi xmlns:a14="http://schemas.microsoft.com/office/drawing/2010/main"/>
              </a:ext>
            </a:extLst>
          </a:blip>
          <a:srcRect l="-5119" b="-603"/>
          <a:stretch/>
        </p:blipFill>
        <p:spPr>
          <a:xfrm>
            <a:off x="-533225" y="-791975"/>
            <a:ext cx="9950549" cy="10383201"/>
          </a:xfrm>
          <a:prstGeom prst="rect">
            <a:avLst/>
          </a:prstGeom>
          <a:noFill/>
          <a:ln>
            <a:noFill/>
          </a:ln>
        </p:spPr>
      </p:pic>
      <p:sp>
        <p:nvSpPr>
          <p:cNvPr id="136" name="Google Shape;136;p19"/>
          <p:cNvSpPr txBox="1">
            <a:spLocks noGrp="1"/>
          </p:cNvSpPr>
          <p:nvPr>
            <p:ph type="title"/>
          </p:nvPr>
        </p:nvSpPr>
        <p:spPr>
          <a:xfrm>
            <a:off x="311700" y="445025"/>
            <a:ext cx="2171100" cy="1267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Sample </a:t>
            </a:r>
            <a:endParaRPr/>
          </a:p>
          <a:p>
            <a:pPr marL="0" lvl="0" indent="0" algn="l" rtl="0">
              <a:spcBef>
                <a:spcPts val="0"/>
              </a:spcBef>
              <a:spcAft>
                <a:spcPts val="0"/>
              </a:spcAft>
              <a:buNone/>
            </a:pPr>
            <a:r>
              <a:rPr lang="en"/>
              <a:t>Paragraph</a:t>
            </a:r>
            <a:endParaRPr/>
          </a:p>
        </p:txBody>
      </p:sp>
      <p:sp>
        <p:nvSpPr>
          <p:cNvPr id="137" name="Google Shape;137;p19"/>
          <p:cNvSpPr txBox="1">
            <a:spLocks noGrp="1"/>
          </p:cNvSpPr>
          <p:nvPr>
            <p:ph type="body" idx="1"/>
          </p:nvPr>
        </p:nvSpPr>
        <p:spPr>
          <a:xfrm>
            <a:off x="311700" y="1712225"/>
            <a:ext cx="2171100" cy="2894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100" b="1"/>
              <a:t>How many mistakes might a child make in writing this paragraph?</a:t>
            </a:r>
            <a:endParaRPr sz="2100" b="1"/>
          </a:p>
        </p:txBody>
      </p:sp>
      <p:pic>
        <p:nvPicPr>
          <p:cNvPr id="138" name="Google Shape;138;p1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660651" y="513525"/>
            <a:ext cx="6414851" cy="4468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0"/>
          <p:cNvPicPr preferRelativeResize="0"/>
          <p:nvPr/>
        </p:nvPicPr>
        <p:blipFill>
          <a:blip r:embed="rId3">
            <a:alphaModFix/>
          </a:blip>
          <a:stretch>
            <a:fillRect/>
          </a:stretch>
        </p:blipFill>
        <p:spPr>
          <a:xfrm>
            <a:off x="0" y="-161500"/>
            <a:ext cx="9350624" cy="9757175"/>
          </a:xfrm>
          <a:prstGeom prst="rect">
            <a:avLst/>
          </a:prstGeom>
          <a:noFill/>
          <a:ln>
            <a:noFill/>
          </a:ln>
        </p:spPr>
      </p:pic>
      <p:sp>
        <p:nvSpPr>
          <p:cNvPr id="144" name="Google Shape;144;p20"/>
          <p:cNvSpPr txBox="1">
            <a:spLocks noGrp="1"/>
          </p:cNvSpPr>
          <p:nvPr>
            <p:ph type="title"/>
          </p:nvPr>
        </p:nvSpPr>
        <p:spPr>
          <a:xfrm>
            <a:off x="311700" y="445025"/>
            <a:ext cx="2171100" cy="1267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Sample </a:t>
            </a:r>
            <a:endParaRPr/>
          </a:p>
          <a:p>
            <a:pPr marL="0" lvl="0" indent="0" algn="l" rtl="0">
              <a:spcBef>
                <a:spcPts val="0"/>
              </a:spcBef>
              <a:spcAft>
                <a:spcPts val="0"/>
              </a:spcAft>
              <a:buNone/>
            </a:pPr>
            <a:r>
              <a:rPr lang="en"/>
              <a:t>Paragraph</a:t>
            </a:r>
            <a:endParaRPr/>
          </a:p>
        </p:txBody>
      </p:sp>
      <p:sp>
        <p:nvSpPr>
          <p:cNvPr id="145" name="Google Shape;145;p20"/>
          <p:cNvSpPr txBox="1">
            <a:spLocks noGrp="1"/>
          </p:cNvSpPr>
          <p:nvPr>
            <p:ph type="body" idx="1"/>
          </p:nvPr>
        </p:nvSpPr>
        <p:spPr>
          <a:xfrm>
            <a:off x="311700" y="1712225"/>
            <a:ext cx="2171100" cy="2894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100" b="1"/>
              <a:t>How many mistakes might a child make in writing this paragraph?</a:t>
            </a:r>
            <a:endParaRPr sz="2100" b="1"/>
          </a:p>
        </p:txBody>
      </p:sp>
      <p:pic>
        <p:nvPicPr>
          <p:cNvPr id="146" name="Google Shape;146;p2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660651" y="513525"/>
            <a:ext cx="6414851" cy="4468175"/>
          </a:xfrm>
          <a:prstGeom prst="rect">
            <a:avLst/>
          </a:prstGeom>
          <a:noFill/>
          <a:ln>
            <a:noFill/>
          </a:ln>
        </p:spPr>
      </p:pic>
      <p:pic>
        <p:nvPicPr>
          <p:cNvPr id="147" name="Google Shape;147;p2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407981" y="513525"/>
            <a:ext cx="6805620" cy="4629975"/>
          </a:xfrm>
          <a:prstGeom prst="rect">
            <a:avLst/>
          </a:prstGeom>
          <a:noFill/>
          <a:ln>
            <a:noFill/>
          </a:ln>
        </p:spPr>
      </p:pic>
      <p:sp>
        <p:nvSpPr>
          <p:cNvPr id="148" name="Google Shape;148;p20"/>
          <p:cNvSpPr/>
          <p:nvPr/>
        </p:nvSpPr>
        <p:spPr>
          <a:xfrm>
            <a:off x="8270700" y="3631629"/>
            <a:ext cx="697800" cy="545650"/>
          </a:xfrm>
          <a:custGeom>
            <a:avLst/>
            <a:gdLst/>
            <a:ahLst/>
            <a:cxnLst/>
            <a:rect l="l" t="t" r="r" b="b"/>
            <a:pathLst>
              <a:path w="27912" h="21826" extrusionOk="0">
                <a:moveTo>
                  <a:pt x="20548" y="2683"/>
                </a:moveTo>
                <a:cubicBezTo>
                  <a:pt x="15520" y="2683"/>
                  <a:pt x="10249" y="1778"/>
                  <a:pt x="5479" y="3368"/>
                </a:cubicBezTo>
                <a:cubicBezTo>
                  <a:pt x="694" y="4963"/>
                  <a:pt x="1084" y="14402"/>
                  <a:pt x="4110" y="18437"/>
                </a:cubicBezTo>
                <a:cubicBezTo>
                  <a:pt x="7955" y="23564"/>
                  <a:pt x="17207" y="21830"/>
                  <a:pt x="23288" y="19806"/>
                </a:cubicBezTo>
                <a:cubicBezTo>
                  <a:pt x="27398" y="18438"/>
                  <a:pt x="28769" y="11586"/>
                  <a:pt x="27398" y="7477"/>
                </a:cubicBezTo>
                <a:cubicBezTo>
                  <a:pt x="25520" y="1846"/>
                  <a:pt x="16591" y="-1249"/>
                  <a:pt x="10959" y="628"/>
                </a:cubicBezTo>
                <a:cubicBezTo>
                  <a:pt x="5579" y="2421"/>
                  <a:pt x="3146" y="8923"/>
                  <a:pt x="0" y="13642"/>
                </a:cubicBezTo>
              </a:path>
            </a:pathLst>
          </a:custGeom>
          <a:noFill/>
          <a:ln w="76200" cap="flat" cmpd="sng">
            <a:solidFill>
              <a:srgbClr val="FFFF00"/>
            </a:solidFill>
            <a:prstDash val="solid"/>
            <a:round/>
            <a:headEnd type="none" w="med" len="med"/>
            <a:tailEnd type="none" w="med" len="med"/>
          </a:ln>
        </p:spPr>
        <p:txBody>
          <a:bodyPr/>
          <a:lstStyle/>
          <a:p>
            <a:endParaRPr lang="en-CA"/>
          </a:p>
        </p:txBody>
      </p:sp>
      <p:sp>
        <p:nvSpPr>
          <p:cNvPr id="149" name="Google Shape;149;p20"/>
          <p:cNvSpPr/>
          <p:nvPr/>
        </p:nvSpPr>
        <p:spPr>
          <a:xfrm>
            <a:off x="5279025" y="4067675"/>
            <a:ext cx="1063525" cy="36250"/>
          </a:xfrm>
          <a:custGeom>
            <a:avLst/>
            <a:gdLst/>
            <a:ahLst/>
            <a:cxnLst/>
            <a:rect l="l" t="t" r="r" b="b"/>
            <a:pathLst>
              <a:path w="42541" h="1450" extrusionOk="0">
                <a:moveTo>
                  <a:pt x="0" y="1315"/>
                </a:moveTo>
                <a:cubicBezTo>
                  <a:pt x="10968" y="1315"/>
                  <a:pt x="22016" y="1857"/>
                  <a:pt x="32892" y="438"/>
                </a:cubicBezTo>
                <a:cubicBezTo>
                  <a:pt x="36085" y="21"/>
                  <a:pt x="39661" y="1439"/>
                  <a:pt x="42541" y="0"/>
                </a:cubicBezTo>
              </a:path>
            </a:pathLst>
          </a:custGeom>
          <a:noFill/>
          <a:ln w="76200" cap="flat" cmpd="sng">
            <a:solidFill>
              <a:srgbClr val="FFFF00"/>
            </a:solidFill>
            <a:prstDash val="solid"/>
            <a:round/>
            <a:headEnd type="none" w="med" len="med"/>
            <a:tailEnd type="none" w="med" len="med"/>
          </a:ln>
        </p:spPr>
        <p:txBody>
          <a:bodyPr/>
          <a:lstStyle/>
          <a:p>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p:nvPr/>
        </p:nvSpPr>
        <p:spPr>
          <a:xfrm>
            <a:off x="1111125" y="1601925"/>
            <a:ext cx="4572000" cy="3262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1"/>
          <p:cNvSpPr/>
          <p:nvPr/>
        </p:nvSpPr>
        <p:spPr>
          <a:xfrm>
            <a:off x="0" y="0"/>
            <a:ext cx="9348000" cy="1285800"/>
          </a:xfrm>
          <a:prstGeom prst="rect">
            <a:avLst/>
          </a:prstGeom>
          <a:solidFill>
            <a:srgbClr val="172714"/>
          </a:solidFill>
          <a:ln w="9525" cap="flat" cmpd="sng">
            <a:solidFill>
              <a:srgbClr val="1727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1"/>
          <p:cNvSpPr txBox="1">
            <a:spLocks noGrp="1"/>
          </p:cNvSpPr>
          <p:nvPr>
            <p:ph type="title"/>
          </p:nvPr>
        </p:nvSpPr>
        <p:spPr>
          <a:xfrm>
            <a:off x="1686000" y="1931400"/>
            <a:ext cx="28860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740" i="1">
                <a:solidFill>
                  <a:schemeClr val="lt1"/>
                </a:solidFill>
              </a:rPr>
              <a:t>My </a:t>
            </a:r>
            <a:endParaRPr sz="4740" i="1">
              <a:solidFill>
                <a:schemeClr val="lt1"/>
              </a:solidFill>
            </a:endParaRPr>
          </a:p>
          <a:p>
            <a:pPr marL="0" lvl="0" indent="0" algn="l" rtl="0">
              <a:spcBef>
                <a:spcPts val="0"/>
              </a:spcBef>
              <a:spcAft>
                <a:spcPts val="0"/>
              </a:spcAft>
              <a:buSzPts val="990"/>
              <a:buNone/>
            </a:pPr>
            <a:r>
              <a:rPr lang="en" sz="4740" i="1">
                <a:solidFill>
                  <a:schemeClr val="lt1"/>
                </a:solidFill>
              </a:rPr>
              <a:t>Editing Journey</a:t>
            </a:r>
            <a:endParaRPr sz="4740" i="1">
              <a:solidFill>
                <a:schemeClr val="lt1"/>
              </a:solidFill>
            </a:endParaRPr>
          </a:p>
        </p:txBody>
      </p:sp>
      <p:pic>
        <p:nvPicPr>
          <p:cNvPr id="157" name="Google Shape;157;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97700" y="1601950"/>
            <a:ext cx="3092224" cy="3262751"/>
          </a:xfrm>
          <a:prstGeom prst="rect">
            <a:avLst/>
          </a:prstGeom>
          <a:noFill/>
          <a:ln>
            <a:noFill/>
          </a:ln>
        </p:spPr>
      </p:pic>
      <p:sp>
        <p:nvSpPr>
          <p:cNvPr id="158" name="Google Shape;158;p21"/>
          <p:cNvSpPr txBox="1"/>
          <p:nvPr/>
        </p:nvSpPr>
        <p:spPr>
          <a:xfrm>
            <a:off x="0" y="273450"/>
            <a:ext cx="91440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500" i="1">
                <a:solidFill>
                  <a:schemeClr val="lt1"/>
                </a:solidFill>
                <a:latin typeface="Changa One"/>
                <a:ea typeface="Changa One"/>
                <a:cs typeface="Changa One"/>
                <a:sym typeface="Changa One"/>
              </a:rPr>
              <a:t>Editing is hard !</a:t>
            </a:r>
            <a:endParaRPr sz="2300" i="1">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1994</Words>
  <Application>Microsoft Office PowerPoint</Application>
  <PresentationFormat>On-screen Show (16:9)</PresentationFormat>
  <Paragraphs>255</Paragraphs>
  <Slides>31</Slides>
  <Notes>31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Kalam</vt:lpstr>
      <vt:lpstr>Baloo Bhaina</vt:lpstr>
      <vt:lpstr>Pacifico</vt:lpstr>
      <vt:lpstr>PT Sans Narrow</vt:lpstr>
      <vt:lpstr>Roboto</vt:lpstr>
      <vt:lpstr>Bungee Shade</vt:lpstr>
      <vt:lpstr>Caveat Brush</vt:lpstr>
      <vt:lpstr>Times New Roman</vt:lpstr>
      <vt:lpstr>Changa One</vt:lpstr>
      <vt:lpstr>Open Sans</vt:lpstr>
      <vt:lpstr>Acme</vt:lpstr>
      <vt:lpstr>Arial</vt:lpstr>
      <vt:lpstr>Architects Daughter</vt:lpstr>
      <vt:lpstr>Tropic</vt:lpstr>
      <vt:lpstr>3 Simple Tricks That Make Editing  Fun and Easy!* * . . . and other lies.</vt:lpstr>
      <vt:lpstr>3 Simple Tricks That Make Editing  Fun and Easy!* * . . . and other lies. </vt:lpstr>
      <vt:lpstr>OUTLINE</vt:lpstr>
      <vt:lpstr>OUTLINE</vt:lpstr>
      <vt:lpstr>Poll: Your Students’ Editing Skills</vt:lpstr>
      <vt:lpstr>Poll: Teaching Editing</vt:lpstr>
      <vt:lpstr>Sample  Paragraph</vt:lpstr>
      <vt:lpstr>Sample  Paragraph</vt:lpstr>
      <vt:lpstr>My  Editing Journey</vt:lpstr>
      <vt:lpstr>Types of Editing</vt:lpstr>
      <vt:lpstr>My  Editing Journey</vt:lpstr>
      <vt:lpstr>PowerPoint Presentation</vt:lpstr>
      <vt:lpstr>To what extent do you  agree with this statement?</vt:lpstr>
      <vt:lpstr>OUTLINE</vt:lpstr>
      <vt:lpstr>PowerPoint Presentation</vt:lpstr>
      <vt:lpstr>Robin’s 5 Commandments</vt:lpstr>
      <vt:lpstr>Robin’s 5 Commandments</vt:lpstr>
      <vt:lpstr>Robin’s 5 Commandments</vt:lpstr>
      <vt:lpstr>Types of Editing</vt:lpstr>
      <vt:lpstr>Thou shalt teach and assess  only one thing at a time.</vt:lpstr>
      <vt:lpstr>Robin’s 5 Commandments</vt:lpstr>
      <vt:lpstr>Robin’s 5 Commandments</vt:lpstr>
      <vt:lpstr>Robin’s 5 Commandments</vt:lpstr>
      <vt:lpstr>Discussion</vt:lpstr>
      <vt:lpstr>What about  Peer Editing?</vt:lpstr>
      <vt:lpstr>What about  Peer Editing?</vt:lpstr>
      <vt:lpstr>How often  should my students edit?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Simple Tricks That Make Editing  Fun and Easy!* * . . . and other lies.</dc:title>
  <cp:lastModifiedBy>Robin Pawlak</cp:lastModifiedBy>
  <cp:revision>1</cp:revision>
  <dcterms:modified xsi:type="dcterms:W3CDTF">2024-02-02T23:51:22Z</dcterms:modified>
</cp:coreProperties>
</file>